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notesSlides/notesSlide1.xml" ContentType="application/vnd.openxmlformats-officedocument.presentationml.notesSlide+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notesSlides/notesSlide2.xml" ContentType="application/vnd.openxmlformats-officedocument.presentationml.notesSlide+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notesSlides/notesSlide3.xml" ContentType="application/vnd.openxmlformats-officedocument.presentationml.notesSlide+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notesSlides/notesSlide4.xml" ContentType="application/vnd.openxmlformats-officedocument.presentationml.notesSlide+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notesSlides/notesSlide5.xml" ContentType="application/vnd.openxmlformats-officedocument.presentationml.notesSlide+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notesSlides/notesSlide6.xml" ContentType="application/vnd.openxmlformats-officedocument.presentationml.notesSlide+xml"/>
  <Override PartName="/ppt/tags/tag54.xml" ContentType="application/vnd.openxmlformats-officedocument.presentationml.tags+xml"/>
  <Override PartName="/ppt/notesSlides/notesSlide7.xml" ContentType="application/vnd.openxmlformats-officedocument.presentationml.notesSlide+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notesSlides/notesSlide8.xml" ContentType="application/vnd.openxmlformats-officedocument.presentationml.notesSlide+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68.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notesSlides/notesSlide18.xml" ContentType="application/vnd.openxmlformats-officedocument.presentationml.notesSlide+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notesSlides/notesSlide19.xml" ContentType="application/vnd.openxmlformats-officedocument.presentationml.notesSlide+xml"/>
  <Override PartName="/ppt/tags/tag91.xml" ContentType="application/vnd.openxmlformats-officedocument.presentationml.tags+xml"/>
  <Override PartName="/ppt/notesSlides/notesSlide20.xml" ContentType="application/vnd.openxmlformats-officedocument.presentationml.notesSlide+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notesSlides/notesSlide23.xml" ContentType="application/vnd.openxmlformats-officedocument.presentationml.notesSlide+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notesSlides/notesSlide24.xml" ContentType="application/vnd.openxmlformats-officedocument.presentationml.notesSlide+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Lst>
  <p:notesMasterIdLst>
    <p:notesMasterId r:id="rId37"/>
  </p:notesMasterIdLst>
  <p:sldIdLst>
    <p:sldId id="1582" r:id="rId2"/>
    <p:sldId id="1642" r:id="rId3"/>
    <p:sldId id="1643" r:id="rId4"/>
    <p:sldId id="269" r:id="rId5"/>
    <p:sldId id="304" r:id="rId6"/>
    <p:sldId id="305" r:id="rId7"/>
    <p:sldId id="306" r:id="rId8"/>
    <p:sldId id="310" r:id="rId9"/>
    <p:sldId id="307" r:id="rId10"/>
    <p:sldId id="1644" r:id="rId11"/>
    <p:sldId id="308" r:id="rId12"/>
    <p:sldId id="309" r:id="rId13"/>
    <p:sldId id="315" r:id="rId14"/>
    <p:sldId id="1645" r:id="rId15"/>
    <p:sldId id="312" r:id="rId16"/>
    <p:sldId id="313" r:id="rId17"/>
    <p:sldId id="314" r:id="rId18"/>
    <p:sldId id="1646" r:id="rId19"/>
    <p:sldId id="317" r:id="rId20"/>
    <p:sldId id="318" r:id="rId21"/>
    <p:sldId id="320" r:id="rId22"/>
    <p:sldId id="323" r:id="rId23"/>
    <p:sldId id="1647" r:id="rId24"/>
    <p:sldId id="321" r:id="rId25"/>
    <p:sldId id="322" r:id="rId26"/>
    <p:sldId id="327" r:id="rId27"/>
    <p:sldId id="1648" r:id="rId28"/>
    <p:sldId id="325" r:id="rId29"/>
    <p:sldId id="326" r:id="rId30"/>
    <p:sldId id="1649" r:id="rId31"/>
    <p:sldId id="329" r:id="rId32"/>
    <p:sldId id="330" r:id="rId33"/>
    <p:sldId id="335" r:id="rId34"/>
    <p:sldId id="333" r:id="rId35"/>
    <p:sldId id="1650" r:id="rId3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7"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EFDF8"/>
    <a:srgbClr val="FFEDC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680" autoAdjust="0"/>
    <p:restoredTop sz="94659" autoAdjust="0"/>
  </p:normalViewPr>
  <p:slideViewPr>
    <p:cSldViewPr snapToGrid="0" showGuides="1">
      <p:cViewPr varScale="1">
        <p:scale>
          <a:sx n="98" d="100"/>
          <a:sy n="98" d="100"/>
        </p:scale>
        <p:origin x="78" y="72"/>
      </p:cViewPr>
      <p:guideLst>
        <p:guide orient="horz" pos="2137"/>
        <p:guide pos="3840"/>
      </p:guideLst>
    </p:cSldViewPr>
  </p:slideViewPr>
  <p:outlineViewPr>
    <p:cViewPr>
      <p:scale>
        <a:sx n="33" d="100"/>
        <a:sy n="33" d="100"/>
      </p:scale>
      <p:origin x="0" y="-2262"/>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E7D10BE-9431-4867-BEA9-B3B1D2FE361B}" type="datetimeFigureOut">
              <a:rPr lang="zh-CN" altLang="en-US" smtClean="0"/>
              <a:t>2022/9/15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37D9106-6166-43D1-AA97-3D3C8CB9E253}" type="slidenum">
              <a:rPr lang="zh-CN" altLang="en-US" smtClean="0"/>
              <a:t>‹#›</a:t>
            </a:fld>
            <a:endParaRPr lang="zh-CN" altLang="en-US"/>
          </a:p>
        </p:txBody>
      </p:sp>
    </p:spTree>
    <p:extLst>
      <p:ext uri="{BB962C8B-B14F-4D97-AF65-F5344CB8AC3E}">
        <p14:creationId xmlns:p14="http://schemas.microsoft.com/office/powerpoint/2010/main" val="25125855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937D9106-6166-43D1-AA97-3D3C8CB9E253}" type="slidenum">
              <a:rPr lang="zh-CN" altLang="en-US" smtClean="0"/>
              <a:t>4</a:t>
            </a:fld>
            <a:endParaRPr lang="zh-CN" altLang="en-US"/>
          </a:p>
        </p:txBody>
      </p:sp>
    </p:spTree>
    <p:extLst>
      <p:ext uri="{BB962C8B-B14F-4D97-AF65-F5344CB8AC3E}">
        <p14:creationId xmlns:p14="http://schemas.microsoft.com/office/powerpoint/2010/main" val="39094630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937D9106-6166-43D1-AA97-3D3C8CB9E253}" type="slidenum">
              <a:rPr lang="zh-CN" altLang="en-US" smtClean="0"/>
              <a:t>15</a:t>
            </a:fld>
            <a:endParaRPr lang="zh-CN" altLang="en-US"/>
          </a:p>
        </p:txBody>
      </p:sp>
    </p:spTree>
    <p:extLst>
      <p:ext uri="{BB962C8B-B14F-4D97-AF65-F5344CB8AC3E}">
        <p14:creationId xmlns:p14="http://schemas.microsoft.com/office/powerpoint/2010/main" val="1498469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937D9106-6166-43D1-AA97-3D3C8CB9E253}" type="slidenum">
              <a:rPr lang="zh-CN" altLang="en-US" smtClean="0"/>
              <a:t>16</a:t>
            </a:fld>
            <a:endParaRPr lang="zh-CN" altLang="en-US"/>
          </a:p>
        </p:txBody>
      </p:sp>
    </p:spTree>
    <p:extLst>
      <p:ext uri="{BB962C8B-B14F-4D97-AF65-F5344CB8AC3E}">
        <p14:creationId xmlns:p14="http://schemas.microsoft.com/office/powerpoint/2010/main" val="30875399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937D9106-6166-43D1-AA97-3D3C8CB9E253}" type="slidenum">
              <a:rPr lang="zh-CN" altLang="en-US" smtClean="0"/>
              <a:t>17</a:t>
            </a:fld>
            <a:endParaRPr lang="zh-CN" altLang="en-US"/>
          </a:p>
        </p:txBody>
      </p:sp>
    </p:spTree>
    <p:extLst>
      <p:ext uri="{BB962C8B-B14F-4D97-AF65-F5344CB8AC3E}">
        <p14:creationId xmlns:p14="http://schemas.microsoft.com/office/powerpoint/2010/main" val="24435143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937D9106-6166-43D1-AA97-3D3C8CB9E253}" type="slidenum">
              <a:rPr lang="zh-CN" altLang="en-US" smtClean="0"/>
              <a:t>19</a:t>
            </a:fld>
            <a:endParaRPr lang="zh-CN" altLang="en-US"/>
          </a:p>
        </p:txBody>
      </p:sp>
    </p:spTree>
    <p:extLst>
      <p:ext uri="{BB962C8B-B14F-4D97-AF65-F5344CB8AC3E}">
        <p14:creationId xmlns:p14="http://schemas.microsoft.com/office/powerpoint/2010/main" val="9487115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937D9106-6166-43D1-AA97-3D3C8CB9E253}" type="slidenum">
              <a:rPr lang="zh-CN" altLang="en-US" smtClean="0"/>
              <a:t>20</a:t>
            </a:fld>
            <a:endParaRPr lang="zh-CN" altLang="en-US"/>
          </a:p>
        </p:txBody>
      </p:sp>
    </p:spTree>
    <p:extLst>
      <p:ext uri="{BB962C8B-B14F-4D97-AF65-F5344CB8AC3E}">
        <p14:creationId xmlns:p14="http://schemas.microsoft.com/office/powerpoint/2010/main" val="27387457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937D9106-6166-43D1-AA97-3D3C8CB9E253}" type="slidenum">
              <a:rPr lang="zh-CN" altLang="en-US" smtClean="0"/>
              <a:t>21</a:t>
            </a:fld>
            <a:endParaRPr lang="zh-CN" altLang="en-US"/>
          </a:p>
        </p:txBody>
      </p:sp>
    </p:spTree>
    <p:extLst>
      <p:ext uri="{BB962C8B-B14F-4D97-AF65-F5344CB8AC3E}">
        <p14:creationId xmlns:p14="http://schemas.microsoft.com/office/powerpoint/2010/main" val="36445021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937D9106-6166-43D1-AA97-3D3C8CB9E253}" type="slidenum">
              <a:rPr lang="zh-CN" altLang="en-US" smtClean="0"/>
              <a:t>22</a:t>
            </a:fld>
            <a:endParaRPr lang="zh-CN" altLang="en-US"/>
          </a:p>
        </p:txBody>
      </p:sp>
    </p:spTree>
    <p:extLst>
      <p:ext uri="{BB962C8B-B14F-4D97-AF65-F5344CB8AC3E}">
        <p14:creationId xmlns:p14="http://schemas.microsoft.com/office/powerpoint/2010/main" val="9063221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937D9106-6166-43D1-AA97-3D3C8CB9E253}" type="slidenum">
              <a:rPr lang="zh-CN" altLang="en-US" smtClean="0"/>
              <a:t>24</a:t>
            </a:fld>
            <a:endParaRPr lang="zh-CN" altLang="en-US"/>
          </a:p>
        </p:txBody>
      </p:sp>
    </p:spTree>
    <p:extLst>
      <p:ext uri="{BB962C8B-B14F-4D97-AF65-F5344CB8AC3E}">
        <p14:creationId xmlns:p14="http://schemas.microsoft.com/office/powerpoint/2010/main" val="9242252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937D9106-6166-43D1-AA97-3D3C8CB9E253}" type="slidenum">
              <a:rPr lang="zh-CN" altLang="en-US" smtClean="0"/>
              <a:t>25</a:t>
            </a:fld>
            <a:endParaRPr lang="zh-CN" altLang="en-US"/>
          </a:p>
        </p:txBody>
      </p:sp>
    </p:spTree>
    <p:extLst>
      <p:ext uri="{BB962C8B-B14F-4D97-AF65-F5344CB8AC3E}">
        <p14:creationId xmlns:p14="http://schemas.microsoft.com/office/powerpoint/2010/main" val="42727808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937D9106-6166-43D1-AA97-3D3C8CB9E253}" type="slidenum">
              <a:rPr lang="zh-CN" altLang="en-US" smtClean="0"/>
              <a:t>26</a:t>
            </a:fld>
            <a:endParaRPr lang="zh-CN" altLang="en-US"/>
          </a:p>
        </p:txBody>
      </p:sp>
    </p:spTree>
    <p:extLst>
      <p:ext uri="{BB962C8B-B14F-4D97-AF65-F5344CB8AC3E}">
        <p14:creationId xmlns:p14="http://schemas.microsoft.com/office/powerpoint/2010/main" val="5935061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937D9106-6166-43D1-AA97-3D3C8CB9E253}" type="slidenum">
              <a:rPr lang="zh-CN" altLang="en-US" smtClean="0"/>
              <a:t>5</a:t>
            </a:fld>
            <a:endParaRPr lang="zh-CN" altLang="en-US"/>
          </a:p>
        </p:txBody>
      </p:sp>
    </p:spTree>
    <p:extLst>
      <p:ext uri="{BB962C8B-B14F-4D97-AF65-F5344CB8AC3E}">
        <p14:creationId xmlns:p14="http://schemas.microsoft.com/office/powerpoint/2010/main" val="410753862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937D9106-6166-43D1-AA97-3D3C8CB9E253}" type="slidenum">
              <a:rPr lang="zh-CN" altLang="en-US" smtClean="0"/>
              <a:t>28</a:t>
            </a:fld>
            <a:endParaRPr lang="zh-CN" altLang="en-US"/>
          </a:p>
        </p:txBody>
      </p:sp>
    </p:spTree>
    <p:extLst>
      <p:ext uri="{BB962C8B-B14F-4D97-AF65-F5344CB8AC3E}">
        <p14:creationId xmlns:p14="http://schemas.microsoft.com/office/powerpoint/2010/main" val="281163363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937D9106-6166-43D1-AA97-3D3C8CB9E253}" type="slidenum">
              <a:rPr lang="zh-CN" altLang="en-US" smtClean="0"/>
              <a:t>29</a:t>
            </a:fld>
            <a:endParaRPr lang="zh-CN" altLang="en-US"/>
          </a:p>
        </p:txBody>
      </p:sp>
    </p:spTree>
    <p:extLst>
      <p:ext uri="{BB962C8B-B14F-4D97-AF65-F5344CB8AC3E}">
        <p14:creationId xmlns:p14="http://schemas.microsoft.com/office/powerpoint/2010/main" val="36748198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937D9106-6166-43D1-AA97-3D3C8CB9E253}" type="slidenum">
              <a:rPr lang="zh-CN" altLang="en-US" smtClean="0"/>
              <a:t>31</a:t>
            </a:fld>
            <a:endParaRPr lang="zh-CN" altLang="en-US"/>
          </a:p>
        </p:txBody>
      </p:sp>
    </p:spTree>
    <p:extLst>
      <p:ext uri="{BB962C8B-B14F-4D97-AF65-F5344CB8AC3E}">
        <p14:creationId xmlns:p14="http://schemas.microsoft.com/office/powerpoint/2010/main" val="221029963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37D9106-6166-43D1-AA97-3D3C8CB9E253}" type="slidenum">
              <a:rPr lang="zh-CN" altLang="en-US" smtClean="0"/>
              <a:t>32</a:t>
            </a:fld>
            <a:endParaRPr lang="zh-CN" altLang="en-US"/>
          </a:p>
        </p:txBody>
      </p:sp>
    </p:spTree>
    <p:extLst>
      <p:ext uri="{BB962C8B-B14F-4D97-AF65-F5344CB8AC3E}">
        <p14:creationId xmlns:p14="http://schemas.microsoft.com/office/powerpoint/2010/main" val="269217105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937D9106-6166-43D1-AA97-3D3C8CB9E253}" type="slidenum">
              <a:rPr lang="zh-CN" altLang="en-US" smtClean="0"/>
              <a:t>33</a:t>
            </a:fld>
            <a:endParaRPr lang="zh-CN" altLang="en-US"/>
          </a:p>
        </p:txBody>
      </p:sp>
    </p:spTree>
    <p:extLst>
      <p:ext uri="{BB962C8B-B14F-4D97-AF65-F5344CB8AC3E}">
        <p14:creationId xmlns:p14="http://schemas.microsoft.com/office/powerpoint/2010/main" val="240199567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937D9106-6166-43D1-AA97-3D3C8CB9E253}" type="slidenum">
              <a:rPr lang="zh-CN" altLang="en-US" smtClean="0"/>
              <a:t>34</a:t>
            </a:fld>
            <a:endParaRPr lang="zh-CN" altLang="en-US"/>
          </a:p>
        </p:txBody>
      </p:sp>
    </p:spTree>
    <p:extLst>
      <p:ext uri="{BB962C8B-B14F-4D97-AF65-F5344CB8AC3E}">
        <p14:creationId xmlns:p14="http://schemas.microsoft.com/office/powerpoint/2010/main" val="12212683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937D9106-6166-43D1-AA97-3D3C8CB9E253}" type="slidenum">
              <a:rPr lang="zh-CN" altLang="en-US" smtClean="0"/>
              <a:t>6</a:t>
            </a:fld>
            <a:endParaRPr lang="zh-CN" altLang="en-US"/>
          </a:p>
        </p:txBody>
      </p:sp>
    </p:spTree>
    <p:extLst>
      <p:ext uri="{BB962C8B-B14F-4D97-AF65-F5344CB8AC3E}">
        <p14:creationId xmlns:p14="http://schemas.microsoft.com/office/powerpoint/2010/main" val="10492681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937D9106-6166-43D1-AA97-3D3C8CB9E253}" type="slidenum">
              <a:rPr lang="zh-CN" altLang="en-US" smtClean="0"/>
              <a:t>7</a:t>
            </a:fld>
            <a:endParaRPr lang="zh-CN" altLang="en-US"/>
          </a:p>
        </p:txBody>
      </p:sp>
    </p:spTree>
    <p:extLst>
      <p:ext uri="{BB962C8B-B14F-4D97-AF65-F5344CB8AC3E}">
        <p14:creationId xmlns:p14="http://schemas.microsoft.com/office/powerpoint/2010/main" val="23978359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937D9106-6166-43D1-AA97-3D3C8CB9E253}" type="slidenum">
              <a:rPr lang="zh-CN" altLang="en-US" smtClean="0"/>
              <a:t>8</a:t>
            </a:fld>
            <a:endParaRPr lang="zh-CN" altLang="en-US"/>
          </a:p>
        </p:txBody>
      </p:sp>
    </p:spTree>
    <p:extLst>
      <p:ext uri="{BB962C8B-B14F-4D97-AF65-F5344CB8AC3E}">
        <p14:creationId xmlns:p14="http://schemas.microsoft.com/office/powerpoint/2010/main" val="964226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937D9106-6166-43D1-AA97-3D3C8CB9E253}" type="slidenum">
              <a:rPr lang="zh-CN" altLang="en-US" smtClean="0"/>
              <a:t>9</a:t>
            </a:fld>
            <a:endParaRPr lang="zh-CN" altLang="en-US"/>
          </a:p>
        </p:txBody>
      </p:sp>
    </p:spTree>
    <p:extLst>
      <p:ext uri="{BB962C8B-B14F-4D97-AF65-F5344CB8AC3E}">
        <p14:creationId xmlns:p14="http://schemas.microsoft.com/office/powerpoint/2010/main" val="29829694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937D9106-6166-43D1-AA97-3D3C8CB9E253}" type="slidenum">
              <a:rPr lang="zh-CN" altLang="en-US" smtClean="0"/>
              <a:t>11</a:t>
            </a:fld>
            <a:endParaRPr lang="zh-CN" altLang="en-US"/>
          </a:p>
        </p:txBody>
      </p:sp>
    </p:spTree>
    <p:extLst>
      <p:ext uri="{BB962C8B-B14F-4D97-AF65-F5344CB8AC3E}">
        <p14:creationId xmlns:p14="http://schemas.microsoft.com/office/powerpoint/2010/main" val="21095717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937D9106-6166-43D1-AA97-3D3C8CB9E253}" type="slidenum">
              <a:rPr lang="zh-CN" altLang="en-US" smtClean="0"/>
              <a:t>12</a:t>
            </a:fld>
            <a:endParaRPr lang="zh-CN" altLang="en-US"/>
          </a:p>
        </p:txBody>
      </p:sp>
    </p:spTree>
    <p:extLst>
      <p:ext uri="{BB962C8B-B14F-4D97-AF65-F5344CB8AC3E}">
        <p14:creationId xmlns:p14="http://schemas.microsoft.com/office/powerpoint/2010/main" val="20328312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937D9106-6166-43D1-AA97-3D3C8CB9E253}" type="slidenum">
              <a:rPr lang="zh-CN" altLang="en-US" smtClean="0"/>
              <a:t>13</a:t>
            </a:fld>
            <a:endParaRPr lang="zh-CN" altLang="en-US"/>
          </a:p>
        </p:txBody>
      </p:sp>
    </p:spTree>
    <p:extLst>
      <p:ext uri="{BB962C8B-B14F-4D97-AF65-F5344CB8AC3E}">
        <p14:creationId xmlns:p14="http://schemas.microsoft.com/office/powerpoint/2010/main" val="23991939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首尾页">
    <p:spTree>
      <p:nvGrpSpPr>
        <p:cNvPr id="1" name=""/>
        <p:cNvGrpSpPr/>
        <p:nvPr/>
      </p:nvGrpSpPr>
      <p:grpSpPr>
        <a:xfrm>
          <a:off x="0" y="0"/>
          <a:ext cx="0" cy="0"/>
          <a:chOff x="0" y="0"/>
          <a:chExt cx="0" cy="0"/>
        </a:xfrm>
      </p:grpSpPr>
    </p:spTree>
    <p:extLst>
      <p:ext uri="{BB962C8B-B14F-4D97-AF65-F5344CB8AC3E}">
        <p14:creationId xmlns:p14="http://schemas.microsoft.com/office/powerpoint/2010/main" val="35176818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4_标题幻灯片">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EDC9D4C3-DFD4-48EB-8E67-120CBBA2AC9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221358" cy="6858000"/>
          </a:xfrm>
          <a:prstGeom prst="rect">
            <a:avLst/>
          </a:prstGeom>
        </p:spPr>
      </p:pic>
      <p:pic>
        <p:nvPicPr>
          <p:cNvPr id="11" name="图片 10">
            <a:extLst>
              <a:ext uri="{FF2B5EF4-FFF2-40B4-BE49-F238E27FC236}">
                <a16:creationId xmlns:a16="http://schemas.microsoft.com/office/drawing/2014/main" id="{DCEC3AB3-4A66-4B74-B356-E2FA516A4369}"/>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t="31983" r="3831" b="16209"/>
          <a:stretch/>
        </p:blipFill>
        <p:spPr>
          <a:xfrm>
            <a:off x="-11708" y="4963886"/>
            <a:ext cx="12203708" cy="1894114"/>
          </a:xfrm>
          <a:prstGeom prst="rect">
            <a:avLst/>
          </a:prstGeom>
        </p:spPr>
      </p:pic>
      <p:pic>
        <p:nvPicPr>
          <p:cNvPr id="13" name="图片 12">
            <a:extLst>
              <a:ext uri="{FF2B5EF4-FFF2-40B4-BE49-F238E27FC236}">
                <a16:creationId xmlns:a16="http://schemas.microsoft.com/office/drawing/2014/main" id="{CD878121-E099-4B57-BAA0-819291DA35CF}"/>
              </a:ext>
            </a:extLst>
          </p:cNvPr>
          <p:cNvPicPr>
            <a:picLocks noChangeAspect="1"/>
          </p:cNvPicPr>
          <p:nvPr userDrawn="1"/>
        </p:nvPicPr>
        <p:blipFill>
          <a:blip r:embed="rId4">
            <a:extLst>
              <a:ext uri="{28A0092B-C50C-407E-A947-70E740481C1C}">
                <a14:useLocalDpi xmlns:a14="http://schemas.microsoft.com/office/drawing/2010/main" val="0"/>
              </a:ext>
            </a:extLst>
          </a:blip>
          <a:srcRect/>
          <a:stretch/>
        </p:blipFill>
        <p:spPr>
          <a:xfrm flipH="1">
            <a:off x="0" y="0"/>
            <a:ext cx="2021060" cy="906958"/>
          </a:xfrm>
          <a:prstGeom prst="rect">
            <a:avLst/>
          </a:prstGeom>
        </p:spPr>
      </p:pic>
    </p:spTree>
    <p:extLst>
      <p:ext uri="{BB962C8B-B14F-4D97-AF65-F5344CB8AC3E}">
        <p14:creationId xmlns:p14="http://schemas.microsoft.com/office/powerpoint/2010/main" val="40496043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过渡页">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64604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正文页">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B3D0C83A-B883-45DA-822C-343590EA32D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221358" cy="6858000"/>
          </a:xfrm>
          <a:prstGeom prst="rect">
            <a:avLst/>
          </a:prstGeom>
        </p:spPr>
      </p:pic>
      <p:pic>
        <p:nvPicPr>
          <p:cNvPr id="11" name="图片 10">
            <a:extLst>
              <a:ext uri="{FF2B5EF4-FFF2-40B4-BE49-F238E27FC236}">
                <a16:creationId xmlns:a16="http://schemas.microsoft.com/office/drawing/2014/main" id="{98BBFB2B-5854-4C40-9C3D-D7C06B09352F}"/>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t="31983" r="3831" b="16209"/>
          <a:stretch/>
        </p:blipFill>
        <p:spPr>
          <a:xfrm>
            <a:off x="-11708" y="4963886"/>
            <a:ext cx="12203708" cy="1894114"/>
          </a:xfrm>
          <a:prstGeom prst="rect">
            <a:avLst/>
          </a:prstGeom>
        </p:spPr>
      </p:pic>
      <p:pic>
        <p:nvPicPr>
          <p:cNvPr id="2" name="图片 1">
            <a:extLst>
              <a:ext uri="{FF2B5EF4-FFF2-40B4-BE49-F238E27FC236}">
                <a16:creationId xmlns:a16="http://schemas.microsoft.com/office/drawing/2014/main" id="{A922A673-2C7A-D0FA-70A1-2C89E1F17612}"/>
              </a:ext>
            </a:extLst>
          </p:cNvPr>
          <p:cNvPicPr>
            <a:picLocks noChangeAspect="1"/>
          </p:cNvPicPr>
          <p:nvPr userDrawn="1"/>
        </p:nvPicPr>
        <p:blipFill>
          <a:blip r:embed="rId4">
            <a:extLst>
              <a:ext uri="{28A0092B-C50C-407E-A947-70E740481C1C}">
                <a14:useLocalDpi xmlns:a14="http://schemas.microsoft.com/office/drawing/2010/main" val="0"/>
              </a:ext>
            </a:extLst>
          </a:blip>
          <a:srcRect/>
          <a:stretch/>
        </p:blipFill>
        <p:spPr>
          <a:xfrm flipH="1">
            <a:off x="0" y="0"/>
            <a:ext cx="2021060" cy="906958"/>
          </a:xfrm>
          <a:prstGeom prst="rect">
            <a:avLst/>
          </a:prstGeom>
        </p:spPr>
      </p:pic>
    </p:spTree>
    <p:extLst>
      <p:ext uri="{BB962C8B-B14F-4D97-AF65-F5344CB8AC3E}">
        <p14:creationId xmlns:p14="http://schemas.microsoft.com/office/powerpoint/2010/main" val="23473168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正文页">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6C63D217-D7E3-4342-A216-93ED775176D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221358" cy="6858000"/>
          </a:xfrm>
          <a:prstGeom prst="rect">
            <a:avLst/>
          </a:prstGeom>
        </p:spPr>
      </p:pic>
      <p:pic>
        <p:nvPicPr>
          <p:cNvPr id="11" name="图片 10">
            <a:extLst>
              <a:ext uri="{FF2B5EF4-FFF2-40B4-BE49-F238E27FC236}">
                <a16:creationId xmlns:a16="http://schemas.microsoft.com/office/drawing/2014/main" id="{0B3BC97E-9E8B-4559-A82D-40BFEEF6308F}"/>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t="31983" r="3831" b="16209"/>
          <a:stretch/>
        </p:blipFill>
        <p:spPr>
          <a:xfrm>
            <a:off x="-11708" y="4963886"/>
            <a:ext cx="12203708" cy="1894114"/>
          </a:xfrm>
          <a:prstGeom prst="rect">
            <a:avLst/>
          </a:prstGeom>
        </p:spPr>
      </p:pic>
      <p:pic>
        <p:nvPicPr>
          <p:cNvPr id="2" name="图片 1">
            <a:extLst>
              <a:ext uri="{FF2B5EF4-FFF2-40B4-BE49-F238E27FC236}">
                <a16:creationId xmlns:a16="http://schemas.microsoft.com/office/drawing/2014/main" id="{909D91C3-D3A2-9748-F251-15BA02E51A0D}"/>
              </a:ext>
            </a:extLst>
          </p:cNvPr>
          <p:cNvPicPr>
            <a:picLocks noChangeAspect="1"/>
          </p:cNvPicPr>
          <p:nvPr userDrawn="1"/>
        </p:nvPicPr>
        <p:blipFill>
          <a:blip r:embed="rId4">
            <a:extLst>
              <a:ext uri="{28A0092B-C50C-407E-A947-70E740481C1C}">
                <a14:useLocalDpi xmlns:a14="http://schemas.microsoft.com/office/drawing/2010/main" val="0"/>
              </a:ext>
            </a:extLst>
          </a:blip>
          <a:srcRect/>
          <a:stretch/>
        </p:blipFill>
        <p:spPr>
          <a:xfrm flipH="1">
            <a:off x="0" y="0"/>
            <a:ext cx="2021060" cy="906958"/>
          </a:xfrm>
          <a:prstGeom prst="rect">
            <a:avLst/>
          </a:prstGeom>
        </p:spPr>
      </p:pic>
    </p:spTree>
    <p:extLst>
      <p:ext uri="{BB962C8B-B14F-4D97-AF65-F5344CB8AC3E}">
        <p14:creationId xmlns:p14="http://schemas.microsoft.com/office/powerpoint/2010/main" val="19652375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正文页">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CAD49C98-F4F9-4BED-AF2B-ADE029489E7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221358" cy="6858000"/>
          </a:xfrm>
          <a:prstGeom prst="rect">
            <a:avLst/>
          </a:prstGeom>
        </p:spPr>
      </p:pic>
      <p:pic>
        <p:nvPicPr>
          <p:cNvPr id="11" name="图片 10">
            <a:extLst>
              <a:ext uri="{FF2B5EF4-FFF2-40B4-BE49-F238E27FC236}">
                <a16:creationId xmlns:a16="http://schemas.microsoft.com/office/drawing/2014/main" id="{38980F49-FC1D-4B0A-8416-5A5D438FBCBA}"/>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t="31983" r="3831" b="16209"/>
          <a:stretch/>
        </p:blipFill>
        <p:spPr>
          <a:xfrm>
            <a:off x="-11708" y="4963886"/>
            <a:ext cx="12203708" cy="1894114"/>
          </a:xfrm>
          <a:prstGeom prst="rect">
            <a:avLst/>
          </a:prstGeom>
        </p:spPr>
      </p:pic>
      <p:pic>
        <p:nvPicPr>
          <p:cNvPr id="2" name="图片 1">
            <a:extLst>
              <a:ext uri="{FF2B5EF4-FFF2-40B4-BE49-F238E27FC236}">
                <a16:creationId xmlns:a16="http://schemas.microsoft.com/office/drawing/2014/main" id="{2D403E40-E175-86E6-1097-6CE3A6C7609F}"/>
              </a:ext>
            </a:extLst>
          </p:cNvPr>
          <p:cNvPicPr>
            <a:picLocks noChangeAspect="1"/>
          </p:cNvPicPr>
          <p:nvPr userDrawn="1"/>
        </p:nvPicPr>
        <p:blipFill>
          <a:blip r:embed="rId4">
            <a:extLst>
              <a:ext uri="{28A0092B-C50C-407E-A947-70E740481C1C}">
                <a14:useLocalDpi xmlns:a14="http://schemas.microsoft.com/office/drawing/2010/main" val="0"/>
              </a:ext>
            </a:extLst>
          </a:blip>
          <a:srcRect/>
          <a:stretch/>
        </p:blipFill>
        <p:spPr>
          <a:xfrm flipH="1">
            <a:off x="0" y="0"/>
            <a:ext cx="2021060" cy="906958"/>
          </a:xfrm>
          <a:prstGeom prst="rect">
            <a:avLst/>
          </a:prstGeom>
        </p:spPr>
      </p:pic>
    </p:spTree>
    <p:extLst>
      <p:ext uri="{BB962C8B-B14F-4D97-AF65-F5344CB8AC3E}">
        <p14:creationId xmlns:p14="http://schemas.microsoft.com/office/powerpoint/2010/main" val="20019223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正文页">
    <p:spTree>
      <p:nvGrpSpPr>
        <p:cNvPr id="1" name=""/>
        <p:cNvGrpSpPr/>
        <p:nvPr/>
      </p:nvGrpSpPr>
      <p:grpSpPr>
        <a:xfrm>
          <a:off x="0" y="0"/>
          <a:ext cx="0" cy="0"/>
          <a:chOff x="0" y="0"/>
          <a:chExt cx="0" cy="0"/>
        </a:xfrm>
      </p:grpSpPr>
      <p:pic>
        <p:nvPicPr>
          <p:cNvPr id="13" name="图片 12">
            <a:extLst>
              <a:ext uri="{FF2B5EF4-FFF2-40B4-BE49-F238E27FC236}">
                <a16:creationId xmlns:a16="http://schemas.microsoft.com/office/drawing/2014/main" id="{FCC96767-85E0-494C-9D69-E98126C7912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221358" cy="6858000"/>
          </a:xfrm>
          <a:prstGeom prst="rect">
            <a:avLst/>
          </a:prstGeom>
        </p:spPr>
      </p:pic>
      <p:pic>
        <p:nvPicPr>
          <p:cNvPr id="14" name="图片 13">
            <a:extLst>
              <a:ext uri="{FF2B5EF4-FFF2-40B4-BE49-F238E27FC236}">
                <a16:creationId xmlns:a16="http://schemas.microsoft.com/office/drawing/2014/main" id="{FA8C10D7-59CF-4DC6-B136-698A41C898C2}"/>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t="31983" r="3831" b="16209"/>
          <a:stretch/>
        </p:blipFill>
        <p:spPr>
          <a:xfrm>
            <a:off x="-11708" y="4963886"/>
            <a:ext cx="12203708" cy="1894114"/>
          </a:xfrm>
          <a:prstGeom prst="rect">
            <a:avLst/>
          </a:prstGeom>
        </p:spPr>
      </p:pic>
      <p:pic>
        <p:nvPicPr>
          <p:cNvPr id="2" name="图片 1">
            <a:extLst>
              <a:ext uri="{FF2B5EF4-FFF2-40B4-BE49-F238E27FC236}">
                <a16:creationId xmlns:a16="http://schemas.microsoft.com/office/drawing/2014/main" id="{032AC19E-157F-0FD2-E193-5AB7C16374E5}"/>
              </a:ext>
            </a:extLst>
          </p:cNvPr>
          <p:cNvPicPr>
            <a:picLocks noChangeAspect="1"/>
          </p:cNvPicPr>
          <p:nvPr userDrawn="1"/>
        </p:nvPicPr>
        <p:blipFill>
          <a:blip r:embed="rId4">
            <a:extLst>
              <a:ext uri="{28A0092B-C50C-407E-A947-70E740481C1C}">
                <a14:useLocalDpi xmlns:a14="http://schemas.microsoft.com/office/drawing/2010/main" val="0"/>
              </a:ext>
            </a:extLst>
          </a:blip>
          <a:srcRect/>
          <a:stretch/>
        </p:blipFill>
        <p:spPr>
          <a:xfrm flipH="1">
            <a:off x="0" y="0"/>
            <a:ext cx="2021060" cy="906958"/>
          </a:xfrm>
          <a:prstGeom prst="rect">
            <a:avLst/>
          </a:prstGeom>
        </p:spPr>
      </p:pic>
    </p:spTree>
    <p:extLst>
      <p:ext uri="{BB962C8B-B14F-4D97-AF65-F5344CB8AC3E}">
        <p14:creationId xmlns:p14="http://schemas.microsoft.com/office/powerpoint/2010/main" val="9153947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正文页">
    <p:spTree>
      <p:nvGrpSpPr>
        <p:cNvPr id="1" name=""/>
        <p:cNvGrpSpPr/>
        <p:nvPr/>
      </p:nvGrpSpPr>
      <p:grpSpPr>
        <a:xfrm>
          <a:off x="0" y="0"/>
          <a:ext cx="0" cy="0"/>
          <a:chOff x="0" y="0"/>
          <a:chExt cx="0" cy="0"/>
        </a:xfrm>
      </p:grpSpPr>
      <p:pic>
        <p:nvPicPr>
          <p:cNvPr id="13" name="图片 12">
            <a:extLst>
              <a:ext uri="{FF2B5EF4-FFF2-40B4-BE49-F238E27FC236}">
                <a16:creationId xmlns:a16="http://schemas.microsoft.com/office/drawing/2014/main" id="{86E51CEA-9EC7-434B-9ACF-BA448952C8E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221358" cy="6858000"/>
          </a:xfrm>
          <a:prstGeom prst="rect">
            <a:avLst/>
          </a:prstGeom>
        </p:spPr>
      </p:pic>
      <p:pic>
        <p:nvPicPr>
          <p:cNvPr id="14" name="图片 13">
            <a:extLst>
              <a:ext uri="{FF2B5EF4-FFF2-40B4-BE49-F238E27FC236}">
                <a16:creationId xmlns:a16="http://schemas.microsoft.com/office/drawing/2014/main" id="{7B955618-F3D7-4D8C-99D6-E03CFD91EA89}"/>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t="31983" r="3831" b="16209"/>
          <a:stretch/>
        </p:blipFill>
        <p:spPr>
          <a:xfrm>
            <a:off x="-11708" y="4963886"/>
            <a:ext cx="12203708" cy="1894114"/>
          </a:xfrm>
          <a:prstGeom prst="rect">
            <a:avLst/>
          </a:prstGeom>
        </p:spPr>
      </p:pic>
      <p:pic>
        <p:nvPicPr>
          <p:cNvPr id="2" name="图片 1">
            <a:extLst>
              <a:ext uri="{FF2B5EF4-FFF2-40B4-BE49-F238E27FC236}">
                <a16:creationId xmlns:a16="http://schemas.microsoft.com/office/drawing/2014/main" id="{9AE7CAE2-EFBD-9124-7EE4-086C18A5E23F}"/>
              </a:ext>
            </a:extLst>
          </p:cNvPr>
          <p:cNvPicPr>
            <a:picLocks noChangeAspect="1"/>
          </p:cNvPicPr>
          <p:nvPr userDrawn="1"/>
        </p:nvPicPr>
        <p:blipFill>
          <a:blip r:embed="rId4">
            <a:extLst>
              <a:ext uri="{28A0092B-C50C-407E-A947-70E740481C1C}">
                <a14:useLocalDpi xmlns:a14="http://schemas.microsoft.com/office/drawing/2010/main" val="0"/>
              </a:ext>
            </a:extLst>
          </a:blip>
          <a:srcRect/>
          <a:stretch/>
        </p:blipFill>
        <p:spPr>
          <a:xfrm flipH="1">
            <a:off x="0" y="0"/>
            <a:ext cx="2021060" cy="906958"/>
          </a:xfrm>
          <a:prstGeom prst="rect">
            <a:avLst/>
          </a:prstGeom>
        </p:spPr>
      </p:pic>
    </p:spTree>
    <p:extLst>
      <p:ext uri="{BB962C8B-B14F-4D97-AF65-F5344CB8AC3E}">
        <p14:creationId xmlns:p14="http://schemas.microsoft.com/office/powerpoint/2010/main" val="3048492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5_正文页">
    <p:spTree>
      <p:nvGrpSpPr>
        <p:cNvPr id="1" name=""/>
        <p:cNvGrpSpPr/>
        <p:nvPr/>
      </p:nvGrpSpPr>
      <p:grpSpPr>
        <a:xfrm>
          <a:off x="0" y="0"/>
          <a:ext cx="0" cy="0"/>
          <a:chOff x="0" y="0"/>
          <a:chExt cx="0" cy="0"/>
        </a:xfrm>
      </p:grpSpPr>
      <p:pic>
        <p:nvPicPr>
          <p:cNvPr id="16" name="图片 15">
            <a:extLst>
              <a:ext uri="{FF2B5EF4-FFF2-40B4-BE49-F238E27FC236}">
                <a16:creationId xmlns:a16="http://schemas.microsoft.com/office/drawing/2014/main" id="{D8DCEF79-8109-4FEF-B392-4AC4EB1C05C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221358" cy="6858000"/>
          </a:xfrm>
          <a:prstGeom prst="rect">
            <a:avLst/>
          </a:prstGeom>
        </p:spPr>
      </p:pic>
      <p:pic>
        <p:nvPicPr>
          <p:cNvPr id="17" name="图片 16">
            <a:extLst>
              <a:ext uri="{FF2B5EF4-FFF2-40B4-BE49-F238E27FC236}">
                <a16:creationId xmlns:a16="http://schemas.microsoft.com/office/drawing/2014/main" id="{58D73716-AA87-4EC9-AFBF-60027508DDB9}"/>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t="31983" r="3831" b="16209"/>
          <a:stretch/>
        </p:blipFill>
        <p:spPr>
          <a:xfrm>
            <a:off x="-11708" y="4963886"/>
            <a:ext cx="12203708" cy="1894114"/>
          </a:xfrm>
          <a:prstGeom prst="rect">
            <a:avLst/>
          </a:prstGeom>
        </p:spPr>
      </p:pic>
      <p:pic>
        <p:nvPicPr>
          <p:cNvPr id="2" name="图片 1">
            <a:extLst>
              <a:ext uri="{FF2B5EF4-FFF2-40B4-BE49-F238E27FC236}">
                <a16:creationId xmlns:a16="http://schemas.microsoft.com/office/drawing/2014/main" id="{394C89F4-6389-C5D4-9069-E23F5EF34D64}"/>
              </a:ext>
            </a:extLst>
          </p:cNvPr>
          <p:cNvPicPr>
            <a:picLocks noChangeAspect="1"/>
          </p:cNvPicPr>
          <p:nvPr userDrawn="1"/>
        </p:nvPicPr>
        <p:blipFill>
          <a:blip r:embed="rId4">
            <a:extLst>
              <a:ext uri="{28A0092B-C50C-407E-A947-70E740481C1C}">
                <a14:useLocalDpi xmlns:a14="http://schemas.microsoft.com/office/drawing/2010/main" val="0"/>
              </a:ext>
            </a:extLst>
          </a:blip>
          <a:srcRect/>
          <a:stretch/>
        </p:blipFill>
        <p:spPr>
          <a:xfrm flipH="1">
            <a:off x="0" y="0"/>
            <a:ext cx="2021060" cy="906958"/>
          </a:xfrm>
          <a:prstGeom prst="rect">
            <a:avLst/>
          </a:prstGeom>
        </p:spPr>
      </p:pic>
    </p:spTree>
    <p:extLst>
      <p:ext uri="{BB962C8B-B14F-4D97-AF65-F5344CB8AC3E}">
        <p14:creationId xmlns:p14="http://schemas.microsoft.com/office/powerpoint/2010/main" val="42060569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6_正文页">
    <p:spTree>
      <p:nvGrpSpPr>
        <p:cNvPr id="1" name=""/>
        <p:cNvGrpSpPr/>
        <p:nvPr/>
      </p:nvGrpSpPr>
      <p:grpSpPr>
        <a:xfrm>
          <a:off x="0" y="0"/>
          <a:ext cx="0" cy="0"/>
          <a:chOff x="0" y="0"/>
          <a:chExt cx="0" cy="0"/>
        </a:xfrm>
      </p:grpSpPr>
      <p:pic>
        <p:nvPicPr>
          <p:cNvPr id="16" name="图片 15">
            <a:extLst>
              <a:ext uri="{FF2B5EF4-FFF2-40B4-BE49-F238E27FC236}">
                <a16:creationId xmlns:a16="http://schemas.microsoft.com/office/drawing/2014/main" id="{C560DDDD-6B79-41E0-9DD3-ED04D26BB5E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221358" cy="6858000"/>
          </a:xfrm>
          <a:prstGeom prst="rect">
            <a:avLst/>
          </a:prstGeom>
        </p:spPr>
      </p:pic>
      <p:pic>
        <p:nvPicPr>
          <p:cNvPr id="17" name="图片 16">
            <a:extLst>
              <a:ext uri="{FF2B5EF4-FFF2-40B4-BE49-F238E27FC236}">
                <a16:creationId xmlns:a16="http://schemas.microsoft.com/office/drawing/2014/main" id="{F196033C-9C59-49AA-894F-D182CB3471A5}"/>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t="31983" r="3831" b="16209"/>
          <a:stretch/>
        </p:blipFill>
        <p:spPr>
          <a:xfrm>
            <a:off x="-11708" y="4963886"/>
            <a:ext cx="12203708" cy="1894114"/>
          </a:xfrm>
          <a:prstGeom prst="rect">
            <a:avLst/>
          </a:prstGeom>
        </p:spPr>
      </p:pic>
      <p:pic>
        <p:nvPicPr>
          <p:cNvPr id="2" name="图片 1">
            <a:extLst>
              <a:ext uri="{FF2B5EF4-FFF2-40B4-BE49-F238E27FC236}">
                <a16:creationId xmlns:a16="http://schemas.microsoft.com/office/drawing/2014/main" id="{A7AAB979-D7AD-8EE3-75CA-ED06D8056D53}"/>
              </a:ext>
            </a:extLst>
          </p:cNvPr>
          <p:cNvPicPr>
            <a:picLocks noChangeAspect="1"/>
          </p:cNvPicPr>
          <p:nvPr userDrawn="1"/>
        </p:nvPicPr>
        <p:blipFill>
          <a:blip r:embed="rId4">
            <a:extLst>
              <a:ext uri="{28A0092B-C50C-407E-A947-70E740481C1C}">
                <a14:useLocalDpi xmlns:a14="http://schemas.microsoft.com/office/drawing/2010/main" val="0"/>
              </a:ext>
            </a:extLst>
          </a:blip>
          <a:srcRect/>
          <a:stretch/>
        </p:blipFill>
        <p:spPr>
          <a:xfrm flipH="1">
            <a:off x="0" y="0"/>
            <a:ext cx="2021060" cy="906958"/>
          </a:xfrm>
          <a:prstGeom prst="rect">
            <a:avLst/>
          </a:prstGeom>
        </p:spPr>
      </p:pic>
    </p:spTree>
    <p:extLst>
      <p:ext uri="{BB962C8B-B14F-4D97-AF65-F5344CB8AC3E}">
        <p14:creationId xmlns:p14="http://schemas.microsoft.com/office/powerpoint/2010/main" val="30073438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EFDF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5568311"/>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650" r:id="rId3"/>
    <p:sldLayoutId id="2147483653" r:id="rId4"/>
    <p:sldLayoutId id="2147483654" r:id="rId5"/>
    <p:sldLayoutId id="2147483655" r:id="rId6"/>
    <p:sldLayoutId id="2147483656" r:id="rId7"/>
    <p:sldLayoutId id="2147483657" r:id="rId8"/>
    <p:sldLayoutId id="2147483658" r:id="rId9"/>
    <p:sldLayoutId id="2147483659"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0.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8.png"/></Relationships>
</file>

<file path=ppt/slides/_rels/slide10.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10.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4.png"/><Relationship Id="rId9"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4.xml"/><Relationship Id="rId1" Type="http://schemas.openxmlformats.org/officeDocument/2006/relationships/tags" Target="../tags/tag54.xml"/></Relationships>
</file>

<file path=ppt/slides/_rels/slide12.xml.rels><?xml version="1.0" encoding="UTF-8" standalone="yes"?>
<Relationships xmlns="http://schemas.openxmlformats.org/package/2006/relationships"><Relationship Id="rId8" Type="http://schemas.openxmlformats.org/officeDocument/2006/relationships/tags" Target="../tags/tag62.xml"/><Relationship Id="rId3" Type="http://schemas.openxmlformats.org/officeDocument/2006/relationships/tags" Target="../tags/tag57.xml"/><Relationship Id="rId7" Type="http://schemas.openxmlformats.org/officeDocument/2006/relationships/tags" Target="../tags/tag61.xml"/><Relationship Id="rId2" Type="http://schemas.openxmlformats.org/officeDocument/2006/relationships/tags" Target="../tags/tag56.xml"/><Relationship Id="rId1" Type="http://schemas.openxmlformats.org/officeDocument/2006/relationships/tags" Target="../tags/tag55.xml"/><Relationship Id="rId6" Type="http://schemas.openxmlformats.org/officeDocument/2006/relationships/tags" Target="../tags/tag60.xml"/><Relationship Id="rId5" Type="http://schemas.openxmlformats.org/officeDocument/2006/relationships/tags" Target="../tags/tag59.xml"/><Relationship Id="rId10" Type="http://schemas.openxmlformats.org/officeDocument/2006/relationships/notesSlide" Target="../notesSlides/notesSlide8.xml"/><Relationship Id="rId4" Type="http://schemas.openxmlformats.org/officeDocument/2006/relationships/tags" Target="../tags/tag58.xml"/><Relationship Id="rId9"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tags" Target="../tags/tag65.xml"/><Relationship Id="rId7" Type="http://schemas.openxmlformats.org/officeDocument/2006/relationships/notesSlide" Target="../notesSlides/notesSlide9.xml"/><Relationship Id="rId2" Type="http://schemas.openxmlformats.org/officeDocument/2006/relationships/tags" Target="../tags/tag64.xml"/><Relationship Id="rId1" Type="http://schemas.openxmlformats.org/officeDocument/2006/relationships/tags" Target="../tags/tag63.xml"/><Relationship Id="rId6" Type="http://schemas.openxmlformats.org/officeDocument/2006/relationships/slideLayout" Target="../slideLayouts/slideLayout4.xml"/><Relationship Id="rId5" Type="http://schemas.openxmlformats.org/officeDocument/2006/relationships/tags" Target="../tags/tag67.xml"/><Relationship Id="rId4" Type="http://schemas.openxmlformats.org/officeDocument/2006/relationships/tags" Target="../tags/tag66.xml"/></Relationships>
</file>

<file path=ppt/slides/_rels/slide14.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10.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4.png"/><Relationship Id="rId9" Type="http://schemas.openxmlformats.org/officeDocument/2006/relationships/image" Target="../media/image6.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5.xml"/><Relationship Id="rId1" Type="http://schemas.openxmlformats.org/officeDocument/2006/relationships/tags" Target="../tags/tag6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10.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4.png"/><Relationship Id="rId9" Type="http://schemas.openxmlformats.org/officeDocument/2006/relationships/image" Target="../media/image6.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image" Target="../media/image8.png"/><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image" Target="../media/image4.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image" Target="../media/image2.png"/><Relationship Id="rId5" Type="http://schemas.openxmlformats.org/officeDocument/2006/relationships/tags" Target="../tags/tag5.xml"/><Relationship Id="rId15" Type="http://schemas.openxmlformats.org/officeDocument/2006/relationships/image" Target="../media/image3.png"/><Relationship Id="rId10" Type="http://schemas.openxmlformats.org/officeDocument/2006/relationships/image" Target="../media/image1.png"/><Relationship Id="rId4" Type="http://schemas.openxmlformats.org/officeDocument/2006/relationships/tags" Target="../tags/tag4.xml"/><Relationship Id="rId9" Type="http://schemas.openxmlformats.org/officeDocument/2006/relationships/slideLayout" Target="../slideLayouts/slideLayout10.xml"/><Relationship Id="rId14" Type="http://schemas.openxmlformats.org/officeDocument/2006/relationships/image" Target="../media/image5.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8" Type="http://schemas.openxmlformats.org/officeDocument/2006/relationships/slideLayout" Target="../slideLayouts/slideLayout6.xml"/><Relationship Id="rId3" Type="http://schemas.openxmlformats.org/officeDocument/2006/relationships/tags" Target="../tags/tag71.xml"/><Relationship Id="rId7" Type="http://schemas.openxmlformats.org/officeDocument/2006/relationships/tags" Target="../tags/tag75.xml"/><Relationship Id="rId2" Type="http://schemas.openxmlformats.org/officeDocument/2006/relationships/tags" Target="../tags/tag70.xml"/><Relationship Id="rId1" Type="http://schemas.openxmlformats.org/officeDocument/2006/relationships/tags" Target="../tags/tag69.xml"/><Relationship Id="rId6" Type="http://schemas.openxmlformats.org/officeDocument/2006/relationships/tags" Target="../tags/tag74.xml"/><Relationship Id="rId5" Type="http://schemas.openxmlformats.org/officeDocument/2006/relationships/tags" Target="../tags/tag73.xml"/><Relationship Id="rId10" Type="http://schemas.openxmlformats.org/officeDocument/2006/relationships/image" Target="../media/image10.png"/><Relationship Id="rId4" Type="http://schemas.openxmlformats.org/officeDocument/2006/relationships/tags" Target="../tags/tag72.xml"/><Relationship Id="rId9" Type="http://schemas.openxmlformats.org/officeDocument/2006/relationships/notesSlide" Target="../notesSlides/notesSlide16.xml"/></Relationships>
</file>

<file path=ppt/slides/_rels/slide23.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10.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4.png"/><Relationship Id="rId9" Type="http://schemas.openxmlformats.org/officeDocument/2006/relationships/image" Target="../media/image6.png"/></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8" Type="http://schemas.openxmlformats.org/officeDocument/2006/relationships/tags" Target="../tags/tag83.xml"/><Relationship Id="rId3" Type="http://schemas.openxmlformats.org/officeDocument/2006/relationships/tags" Target="../tags/tag78.xml"/><Relationship Id="rId7" Type="http://schemas.openxmlformats.org/officeDocument/2006/relationships/tags" Target="../tags/tag82.xml"/><Relationship Id="rId2" Type="http://schemas.openxmlformats.org/officeDocument/2006/relationships/tags" Target="../tags/tag77.xml"/><Relationship Id="rId1" Type="http://schemas.openxmlformats.org/officeDocument/2006/relationships/tags" Target="../tags/tag76.xml"/><Relationship Id="rId6" Type="http://schemas.openxmlformats.org/officeDocument/2006/relationships/tags" Target="../tags/tag81.xml"/><Relationship Id="rId5" Type="http://schemas.openxmlformats.org/officeDocument/2006/relationships/tags" Target="../tags/tag80.xml"/><Relationship Id="rId10" Type="http://schemas.openxmlformats.org/officeDocument/2006/relationships/notesSlide" Target="../notesSlides/notesSlide18.xml"/><Relationship Id="rId4" Type="http://schemas.openxmlformats.org/officeDocument/2006/relationships/tags" Target="../tags/tag79.xml"/><Relationship Id="rId9"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8" Type="http://schemas.openxmlformats.org/officeDocument/2006/relationships/slideLayout" Target="../slideLayouts/slideLayout7.xml"/><Relationship Id="rId3" Type="http://schemas.openxmlformats.org/officeDocument/2006/relationships/tags" Target="../tags/tag86.xml"/><Relationship Id="rId7" Type="http://schemas.openxmlformats.org/officeDocument/2006/relationships/tags" Target="../tags/tag90.xml"/><Relationship Id="rId2" Type="http://schemas.openxmlformats.org/officeDocument/2006/relationships/tags" Target="../tags/tag85.xml"/><Relationship Id="rId1" Type="http://schemas.openxmlformats.org/officeDocument/2006/relationships/tags" Target="../tags/tag84.xml"/><Relationship Id="rId6" Type="http://schemas.openxmlformats.org/officeDocument/2006/relationships/tags" Target="../tags/tag89.xml"/><Relationship Id="rId5" Type="http://schemas.openxmlformats.org/officeDocument/2006/relationships/tags" Target="../tags/tag88.xml"/><Relationship Id="rId4" Type="http://schemas.openxmlformats.org/officeDocument/2006/relationships/tags" Target="../tags/tag87.xml"/><Relationship Id="rId9" Type="http://schemas.openxmlformats.org/officeDocument/2006/relationships/notesSlide" Target="../notesSlides/notesSlide19.xml"/></Relationships>
</file>

<file path=ppt/slides/_rels/slide27.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10.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4.png"/><Relationship Id="rId9" Type="http://schemas.openxmlformats.org/officeDocument/2006/relationships/image" Target="../media/image6.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8.xml"/><Relationship Id="rId1" Type="http://schemas.openxmlformats.org/officeDocument/2006/relationships/tags" Target="../tags/tag91.xml"/></Relationships>
</file>

<file path=ppt/slides/_rels/slide29.xml.rels><?xml version="1.0" encoding="UTF-8" standalone="yes"?>
<Relationships xmlns="http://schemas.openxmlformats.org/package/2006/relationships"><Relationship Id="rId8" Type="http://schemas.openxmlformats.org/officeDocument/2006/relationships/tags" Target="../tags/tag99.xml"/><Relationship Id="rId3" Type="http://schemas.openxmlformats.org/officeDocument/2006/relationships/tags" Target="../tags/tag94.xml"/><Relationship Id="rId7" Type="http://schemas.openxmlformats.org/officeDocument/2006/relationships/tags" Target="../tags/tag98.xml"/><Relationship Id="rId12" Type="http://schemas.openxmlformats.org/officeDocument/2006/relationships/image" Target="../media/image6.png"/><Relationship Id="rId2" Type="http://schemas.openxmlformats.org/officeDocument/2006/relationships/tags" Target="../tags/tag93.xml"/><Relationship Id="rId1" Type="http://schemas.openxmlformats.org/officeDocument/2006/relationships/tags" Target="../tags/tag92.xml"/><Relationship Id="rId6" Type="http://schemas.openxmlformats.org/officeDocument/2006/relationships/tags" Target="../tags/tag97.xml"/><Relationship Id="rId11" Type="http://schemas.openxmlformats.org/officeDocument/2006/relationships/notesSlide" Target="../notesSlides/notesSlide21.xml"/><Relationship Id="rId5" Type="http://schemas.openxmlformats.org/officeDocument/2006/relationships/tags" Target="../tags/tag96.xml"/><Relationship Id="rId10" Type="http://schemas.openxmlformats.org/officeDocument/2006/relationships/slideLayout" Target="../slideLayouts/slideLayout8.xml"/><Relationship Id="rId4" Type="http://schemas.openxmlformats.org/officeDocument/2006/relationships/tags" Target="../tags/tag95.xml"/><Relationship Id="rId9" Type="http://schemas.openxmlformats.org/officeDocument/2006/relationships/tags" Target="../tags/tag100.xml"/></Relationships>
</file>

<file path=ppt/slides/_rels/slide3.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10.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4.png"/><Relationship Id="rId9" Type="http://schemas.openxmlformats.org/officeDocument/2006/relationships/image" Target="../media/image6.png"/></Relationships>
</file>

<file path=ppt/slides/_rels/slide30.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10.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4.png"/><Relationship Id="rId9" Type="http://schemas.openxmlformats.org/officeDocument/2006/relationships/image" Target="../media/image6.png"/></Relationships>
</file>

<file path=ppt/slides/_rels/slide3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8" Type="http://schemas.openxmlformats.org/officeDocument/2006/relationships/slideLayout" Target="../slideLayouts/slideLayout9.xml"/><Relationship Id="rId3" Type="http://schemas.openxmlformats.org/officeDocument/2006/relationships/tags" Target="../tags/tag103.xml"/><Relationship Id="rId7" Type="http://schemas.openxmlformats.org/officeDocument/2006/relationships/tags" Target="../tags/tag107.xml"/><Relationship Id="rId2" Type="http://schemas.openxmlformats.org/officeDocument/2006/relationships/tags" Target="../tags/tag102.xml"/><Relationship Id="rId1" Type="http://schemas.openxmlformats.org/officeDocument/2006/relationships/tags" Target="../tags/tag101.xml"/><Relationship Id="rId6" Type="http://schemas.openxmlformats.org/officeDocument/2006/relationships/tags" Target="../tags/tag106.xml"/><Relationship Id="rId5" Type="http://schemas.openxmlformats.org/officeDocument/2006/relationships/tags" Target="../tags/tag105.xml"/><Relationship Id="rId4" Type="http://schemas.openxmlformats.org/officeDocument/2006/relationships/tags" Target="../tags/tag104.xml"/><Relationship Id="rId9" Type="http://schemas.openxmlformats.org/officeDocument/2006/relationships/notesSlide" Target="../notesSlides/notesSlide23.xml"/></Relationships>
</file>

<file path=ppt/slides/_rels/slide33.xml.rels><?xml version="1.0" encoding="UTF-8" standalone="yes"?>
<Relationships xmlns="http://schemas.openxmlformats.org/package/2006/relationships"><Relationship Id="rId8" Type="http://schemas.openxmlformats.org/officeDocument/2006/relationships/notesSlide" Target="../notesSlides/notesSlide24.xml"/><Relationship Id="rId3" Type="http://schemas.openxmlformats.org/officeDocument/2006/relationships/tags" Target="../tags/tag110.xml"/><Relationship Id="rId7" Type="http://schemas.openxmlformats.org/officeDocument/2006/relationships/slideLayout" Target="../slideLayouts/slideLayout9.xml"/><Relationship Id="rId2" Type="http://schemas.openxmlformats.org/officeDocument/2006/relationships/tags" Target="../tags/tag109.xml"/><Relationship Id="rId1" Type="http://schemas.openxmlformats.org/officeDocument/2006/relationships/tags" Target="../tags/tag108.xml"/><Relationship Id="rId6" Type="http://schemas.openxmlformats.org/officeDocument/2006/relationships/tags" Target="../tags/tag113.xml"/><Relationship Id="rId5" Type="http://schemas.openxmlformats.org/officeDocument/2006/relationships/tags" Target="../tags/tag112.xml"/><Relationship Id="rId4" Type="http://schemas.openxmlformats.org/officeDocument/2006/relationships/tags" Target="../tags/tag111.xml"/></Relationships>
</file>

<file path=ppt/slides/_rels/slide34.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tags" Target="../tags/tag116.xml"/><Relationship Id="rId7" Type="http://schemas.openxmlformats.org/officeDocument/2006/relationships/notesSlide" Target="../notesSlides/notesSlide25.xml"/><Relationship Id="rId2" Type="http://schemas.openxmlformats.org/officeDocument/2006/relationships/tags" Target="../tags/tag115.xml"/><Relationship Id="rId1" Type="http://schemas.openxmlformats.org/officeDocument/2006/relationships/tags" Target="../tags/tag114.xml"/><Relationship Id="rId6" Type="http://schemas.openxmlformats.org/officeDocument/2006/relationships/slideLayout" Target="../slideLayouts/slideLayout9.xml"/><Relationship Id="rId5" Type="http://schemas.openxmlformats.org/officeDocument/2006/relationships/tags" Target="../tags/tag118.xml"/><Relationship Id="rId4" Type="http://schemas.openxmlformats.org/officeDocument/2006/relationships/tags" Target="../tags/tag117.xml"/></Relationships>
</file>

<file path=ppt/slides/_rels/slide35.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10.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4.png"/><Relationship Id="rId9"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10.xml"/><Relationship Id="rId1" Type="http://schemas.openxmlformats.org/officeDocument/2006/relationships/tags" Target="../tags/tag9.xml"/><Relationship Id="rId4" Type="http://schemas.openxmlformats.org/officeDocument/2006/relationships/notesSlide" Target="../notesSlides/notesSlide1.xml"/></Relationships>
</file>

<file path=ppt/slides/_rels/slide5.xml.rels><?xml version="1.0" encoding="UTF-8" standalone="yes"?>
<Relationships xmlns="http://schemas.openxmlformats.org/package/2006/relationships"><Relationship Id="rId8" Type="http://schemas.openxmlformats.org/officeDocument/2006/relationships/tags" Target="../tags/tag18.xml"/><Relationship Id="rId13" Type="http://schemas.openxmlformats.org/officeDocument/2006/relationships/notesSlide" Target="../notesSlides/notesSlide2.xml"/><Relationship Id="rId3" Type="http://schemas.openxmlformats.org/officeDocument/2006/relationships/tags" Target="../tags/tag13.xml"/><Relationship Id="rId7" Type="http://schemas.openxmlformats.org/officeDocument/2006/relationships/tags" Target="../tags/tag17.xml"/><Relationship Id="rId12" Type="http://schemas.openxmlformats.org/officeDocument/2006/relationships/slideLayout" Target="../slideLayouts/slideLayout3.xml"/><Relationship Id="rId2" Type="http://schemas.openxmlformats.org/officeDocument/2006/relationships/tags" Target="../tags/tag12.xml"/><Relationship Id="rId1" Type="http://schemas.openxmlformats.org/officeDocument/2006/relationships/tags" Target="../tags/tag11.xml"/><Relationship Id="rId6" Type="http://schemas.openxmlformats.org/officeDocument/2006/relationships/tags" Target="../tags/tag16.xml"/><Relationship Id="rId11" Type="http://schemas.openxmlformats.org/officeDocument/2006/relationships/tags" Target="../tags/tag21.xml"/><Relationship Id="rId5" Type="http://schemas.openxmlformats.org/officeDocument/2006/relationships/tags" Target="../tags/tag15.xml"/><Relationship Id="rId10" Type="http://schemas.openxmlformats.org/officeDocument/2006/relationships/tags" Target="../tags/tag20.xml"/><Relationship Id="rId4" Type="http://schemas.openxmlformats.org/officeDocument/2006/relationships/tags" Target="../tags/tag14.xml"/><Relationship Id="rId9" Type="http://schemas.openxmlformats.org/officeDocument/2006/relationships/tags" Target="../tags/tag19.xml"/></Relationships>
</file>

<file path=ppt/slides/_rels/slide6.xml.rels><?xml version="1.0" encoding="UTF-8" standalone="yes"?>
<Relationships xmlns="http://schemas.openxmlformats.org/package/2006/relationships"><Relationship Id="rId8" Type="http://schemas.openxmlformats.org/officeDocument/2006/relationships/slideLayout" Target="../slideLayouts/slideLayout3.xml"/><Relationship Id="rId3" Type="http://schemas.openxmlformats.org/officeDocument/2006/relationships/tags" Target="../tags/tag24.xml"/><Relationship Id="rId7" Type="http://schemas.openxmlformats.org/officeDocument/2006/relationships/tags" Target="../tags/tag28.xml"/><Relationship Id="rId2" Type="http://schemas.openxmlformats.org/officeDocument/2006/relationships/tags" Target="../tags/tag23.xml"/><Relationship Id="rId1" Type="http://schemas.openxmlformats.org/officeDocument/2006/relationships/tags" Target="../tags/tag22.xml"/><Relationship Id="rId6" Type="http://schemas.openxmlformats.org/officeDocument/2006/relationships/tags" Target="../tags/tag27.xml"/><Relationship Id="rId5" Type="http://schemas.openxmlformats.org/officeDocument/2006/relationships/tags" Target="../tags/tag26.xml"/><Relationship Id="rId4" Type="http://schemas.openxmlformats.org/officeDocument/2006/relationships/tags" Target="../tags/tag25.xml"/><Relationship Id="rId9" Type="http://schemas.openxmlformats.org/officeDocument/2006/relationships/notesSlide" Target="../notesSlides/notesSlide3.xml"/></Relationships>
</file>

<file path=ppt/slides/_rels/slide7.xml.rels><?xml version="1.0" encoding="UTF-8" standalone="yes"?>
<Relationships xmlns="http://schemas.openxmlformats.org/package/2006/relationships"><Relationship Id="rId8" Type="http://schemas.openxmlformats.org/officeDocument/2006/relationships/slideLayout" Target="../slideLayouts/slideLayout3.xml"/><Relationship Id="rId3" Type="http://schemas.openxmlformats.org/officeDocument/2006/relationships/tags" Target="../tags/tag31.xml"/><Relationship Id="rId7" Type="http://schemas.openxmlformats.org/officeDocument/2006/relationships/tags" Target="../tags/tag35.xml"/><Relationship Id="rId2" Type="http://schemas.openxmlformats.org/officeDocument/2006/relationships/tags" Target="../tags/tag30.xml"/><Relationship Id="rId1" Type="http://schemas.openxmlformats.org/officeDocument/2006/relationships/tags" Target="../tags/tag29.xml"/><Relationship Id="rId6" Type="http://schemas.openxmlformats.org/officeDocument/2006/relationships/tags" Target="../tags/tag34.xml"/><Relationship Id="rId5" Type="http://schemas.openxmlformats.org/officeDocument/2006/relationships/tags" Target="../tags/tag33.xml"/><Relationship Id="rId10" Type="http://schemas.openxmlformats.org/officeDocument/2006/relationships/image" Target="../media/image9.png"/><Relationship Id="rId4" Type="http://schemas.openxmlformats.org/officeDocument/2006/relationships/tags" Target="../tags/tag32.xml"/><Relationship Id="rId9" Type="http://schemas.openxmlformats.org/officeDocument/2006/relationships/notesSlide" Target="../notesSlides/notesSlide4.xml"/></Relationships>
</file>

<file path=ppt/slides/_rels/slide8.xml.rels><?xml version="1.0" encoding="UTF-8" standalone="yes"?>
<Relationships xmlns="http://schemas.openxmlformats.org/package/2006/relationships"><Relationship Id="rId8" Type="http://schemas.openxmlformats.org/officeDocument/2006/relationships/tags" Target="../tags/tag43.xml"/><Relationship Id="rId13" Type="http://schemas.openxmlformats.org/officeDocument/2006/relationships/notesSlide" Target="../notesSlides/notesSlide5.xml"/><Relationship Id="rId3" Type="http://schemas.openxmlformats.org/officeDocument/2006/relationships/tags" Target="../tags/tag38.xml"/><Relationship Id="rId7" Type="http://schemas.openxmlformats.org/officeDocument/2006/relationships/tags" Target="../tags/tag42.xml"/><Relationship Id="rId12" Type="http://schemas.openxmlformats.org/officeDocument/2006/relationships/slideLayout" Target="../slideLayouts/slideLayout3.xml"/><Relationship Id="rId2" Type="http://schemas.openxmlformats.org/officeDocument/2006/relationships/tags" Target="../tags/tag37.xml"/><Relationship Id="rId1" Type="http://schemas.openxmlformats.org/officeDocument/2006/relationships/tags" Target="../tags/tag36.xml"/><Relationship Id="rId6" Type="http://schemas.openxmlformats.org/officeDocument/2006/relationships/tags" Target="../tags/tag41.xml"/><Relationship Id="rId11" Type="http://schemas.openxmlformats.org/officeDocument/2006/relationships/tags" Target="../tags/tag46.xml"/><Relationship Id="rId5" Type="http://schemas.openxmlformats.org/officeDocument/2006/relationships/tags" Target="../tags/tag40.xml"/><Relationship Id="rId10" Type="http://schemas.openxmlformats.org/officeDocument/2006/relationships/tags" Target="../tags/tag45.xml"/><Relationship Id="rId4" Type="http://schemas.openxmlformats.org/officeDocument/2006/relationships/tags" Target="../tags/tag39.xml"/><Relationship Id="rId9" Type="http://schemas.openxmlformats.org/officeDocument/2006/relationships/tags" Target="../tags/tag44.xml"/></Relationships>
</file>

<file path=ppt/slides/_rels/slide9.xml.rels><?xml version="1.0" encoding="UTF-8" standalone="yes"?>
<Relationships xmlns="http://schemas.openxmlformats.org/package/2006/relationships"><Relationship Id="rId8" Type="http://schemas.openxmlformats.org/officeDocument/2006/relationships/slideLayout" Target="../slideLayouts/slideLayout3.xml"/><Relationship Id="rId3" Type="http://schemas.openxmlformats.org/officeDocument/2006/relationships/tags" Target="../tags/tag49.xml"/><Relationship Id="rId7" Type="http://schemas.openxmlformats.org/officeDocument/2006/relationships/tags" Target="../tags/tag53.xml"/><Relationship Id="rId2" Type="http://schemas.openxmlformats.org/officeDocument/2006/relationships/tags" Target="../tags/tag48.xml"/><Relationship Id="rId1" Type="http://schemas.openxmlformats.org/officeDocument/2006/relationships/tags" Target="../tags/tag47.xml"/><Relationship Id="rId6" Type="http://schemas.openxmlformats.org/officeDocument/2006/relationships/tags" Target="../tags/tag52.xml"/><Relationship Id="rId5" Type="http://schemas.openxmlformats.org/officeDocument/2006/relationships/tags" Target="../tags/tag51.xml"/><Relationship Id="rId4" Type="http://schemas.openxmlformats.org/officeDocument/2006/relationships/tags" Target="../tags/tag50.xml"/><Relationship Id="rId9" Type="http://schemas.openxmlformats.org/officeDocument/2006/relationships/notesSlide" Target="../notesSlides/notesSlide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D8C771D2-52A2-4B28-BD29-5EAE5DEF33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221358" cy="6858000"/>
          </a:xfrm>
          <a:prstGeom prst="rect">
            <a:avLst/>
          </a:prstGeom>
        </p:spPr>
      </p:pic>
      <p:pic>
        <p:nvPicPr>
          <p:cNvPr id="5" name="图片 4">
            <a:extLst>
              <a:ext uri="{FF2B5EF4-FFF2-40B4-BE49-F238E27FC236}">
                <a16:creationId xmlns:a16="http://schemas.microsoft.com/office/drawing/2014/main" id="{ADD78A12-EF64-4FAD-85DE-F5727531B5B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r="3831"/>
          <a:stretch/>
        </p:blipFill>
        <p:spPr>
          <a:xfrm>
            <a:off x="-11707" y="3255764"/>
            <a:ext cx="12203708" cy="3655983"/>
          </a:xfrm>
          <a:prstGeom prst="rect">
            <a:avLst/>
          </a:prstGeom>
        </p:spPr>
      </p:pic>
      <p:sp>
        <p:nvSpPr>
          <p:cNvPr id="13" name="矩形: 圆角 12">
            <a:extLst>
              <a:ext uri="{FF2B5EF4-FFF2-40B4-BE49-F238E27FC236}">
                <a16:creationId xmlns:a16="http://schemas.microsoft.com/office/drawing/2014/main" id="{EFC5C101-3C8A-4259-8CB4-461A4EFA6411}"/>
              </a:ext>
            </a:extLst>
          </p:cNvPr>
          <p:cNvSpPr/>
          <p:nvPr/>
        </p:nvSpPr>
        <p:spPr>
          <a:xfrm>
            <a:off x="2135556" y="3309413"/>
            <a:ext cx="8392041" cy="606660"/>
          </a:xfrm>
          <a:prstGeom prst="roundRect">
            <a:avLst>
              <a:gd name="adj" fmla="val 5000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2" name="图片 1">
            <a:extLst>
              <a:ext uri="{FF2B5EF4-FFF2-40B4-BE49-F238E27FC236}">
                <a16:creationId xmlns:a16="http://schemas.microsoft.com/office/drawing/2014/main" id="{A1F47680-8D95-4D57-9BB1-36136188AF07}"/>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0" y="3482686"/>
            <a:ext cx="2416630" cy="3394791"/>
          </a:xfrm>
          <a:prstGeom prst="rect">
            <a:avLst/>
          </a:prstGeom>
        </p:spPr>
      </p:pic>
      <p:pic>
        <p:nvPicPr>
          <p:cNvPr id="3" name="图片 2">
            <a:extLst>
              <a:ext uri="{FF2B5EF4-FFF2-40B4-BE49-F238E27FC236}">
                <a16:creationId xmlns:a16="http://schemas.microsoft.com/office/drawing/2014/main" id="{B743F958-2060-4797-B359-95371939C523}"/>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7867203" y="3612743"/>
            <a:ext cx="4601144" cy="4601144"/>
          </a:xfrm>
          <a:prstGeom prst="rect">
            <a:avLst/>
          </a:prstGeom>
        </p:spPr>
      </p:pic>
      <p:pic>
        <p:nvPicPr>
          <p:cNvPr id="4" name="图片 3">
            <a:extLst>
              <a:ext uri="{FF2B5EF4-FFF2-40B4-BE49-F238E27FC236}">
                <a16:creationId xmlns:a16="http://schemas.microsoft.com/office/drawing/2014/main" id="{89F52CE4-0B02-41CF-BDBF-AA3787163E03}"/>
              </a:ext>
            </a:extLst>
          </p:cNvPr>
          <p:cNvPicPr>
            <a:picLocks noChangeAspect="1"/>
          </p:cNvPicPr>
          <p:nvPr/>
        </p:nvPicPr>
        <p:blipFill>
          <a:blip r:embed="rId6">
            <a:extLst>
              <a:ext uri="{28A0092B-C50C-407E-A947-70E740481C1C}">
                <a14:useLocalDpi xmlns:a14="http://schemas.microsoft.com/office/drawing/2010/main" val="0"/>
              </a:ext>
            </a:extLst>
          </a:blip>
          <a:srcRect l="1869" r="1869"/>
          <a:stretch/>
        </p:blipFill>
        <p:spPr>
          <a:xfrm>
            <a:off x="5379602" y="262009"/>
            <a:ext cx="1424980" cy="1480315"/>
          </a:xfrm>
          <a:prstGeom prst="rect">
            <a:avLst/>
          </a:prstGeom>
          <a:effectLst>
            <a:outerShdw blurRad="76200" dist="50800" dir="5400000" algn="t" rotWithShape="0">
              <a:prstClr val="black">
                <a:alpha val="40000"/>
              </a:prstClr>
            </a:outerShdw>
          </a:effectLst>
        </p:spPr>
      </p:pic>
      <p:pic>
        <p:nvPicPr>
          <p:cNvPr id="6" name="图片 5">
            <a:extLst>
              <a:ext uri="{FF2B5EF4-FFF2-40B4-BE49-F238E27FC236}">
                <a16:creationId xmlns:a16="http://schemas.microsoft.com/office/drawing/2014/main" id="{2B3C363B-403E-419C-9CA7-83BDE75AD932}"/>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flipH="1">
            <a:off x="9339" y="-695"/>
            <a:ext cx="3678859" cy="1650901"/>
          </a:xfrm>
          <a:prstGeom prst="rect">
            <a:avLst/>
          </a:prstGeom>
        </p:spPr>
      </p:pic>
      <p:sp>
        <p:nvSpPr>
          <p:cNvPr id="8" name="文本框 7">
            <a:extLst>
              <a:ext uri="{FF2B5EF4-FFF2-40B4-BE49-F238E27FC236}">
                <a16:creationId xmlns:a16="http://schemas.microsoft.com/office/drawing/2014/main" id="{0D11214E-54F6-46D5-ABFF-50BC614ACF4E}"/>
              </a:ext>
            </a:extLst>
          </p:cNvPr>
          <p:cNvSpPr txBox="1"/>
          <p:nvPr/>
        </p:nvSpPr>
        <p:spPr>
          <a:xfrm>
            <a:off x="1138663" y="3198498"/>
            <a:ext cx="10457720" cy="707886"/>
          </a:xfrm>
          <a:prstGeom prst="rect">
            <a:avLst/>
          </a:prstGeom>
          <a:noFill/>
        </p:spPr>
        <p:txBody>
          <a:bodyPr wrap="square" rtlCol="0">
            <a:spAutoFit/>
          </a:bodyPr>
          <a:lstStyle/>
          <a:p>
            <a:pPr algn="ctr"/>
            <a:r>
              <a:rPr lang="zh-CN" altLang="en-US" sz="3900" dirty="0">
                <a:solidFill>
                  <a:schemeClr val="bg1"/>
                </a:solidFill>
                <a:cs typeface="+mn-ea"/>
                <a:sym typeface="+mn-lt"/>
              </a:rPr>
              <a:t>坚持党内生活制度 严格党的组织生活</a:t>
            </a:r>
          </a:p>
        </p:txBody>
      </p:sp>
      <p:sp>
        <p:nvSpPr>
          <p:cNvPr id="9" name="文本框 8">
            <a:extLst>
              <a:ext uri="{FF2B5EF4-FFF2-40B4-BE49-F238E27FC236}">
                <a16:creationId xmlns:a16="http://schemas.microsoft.com/office/drawing/2014/main" id="{CCFAAFFF-FA38-4336-9362-748B1A78DF76}"/>
              </a:ext>
            </a:extLst>
          </p:cNvPr>
          <p:cNvSpPr txBox="1"/>
          <p:nvPr/>
        </p:nvSpPr>
        <p:spPr>
          <a:xfrm>
            <a:off x="4037351" y="4598966"/>
            <a:ext cx="1826141" cy="338554"/>
          </a:xfrm>
          <a:prstGeom prst="rect">
            <a:avLst/>
          </a:prstGeom>
          <a:noFill/>
        </p:spPr>
        <p:txBody>
          <a:bodyPr wrap="none" rtlCol="0">
            <a:spAutoFit/>
            <a:scene3d>
              <a:camera prst="orthographicFront"/>
              <a:lightRig rig="threePt" dir="t"/>
            </a:scene3d>
            <a:sp3d contourW="12700"/>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600" i="0" u="none" strike="noStrike" kern="0" cap="none" spc="0" normalizeH="0" baseline="0" noProof="0" dirty="0">
                <a:ln>
                  <a:noFill/>
                </a:ln>
                <a:solidFill>
                  <a:schemeClr val="bg2">
                    <a:lumMod val="25000"/>
                  </a:schemeClr>
                </a:solidFill>
                <a:effectLst/>
                <a:uLnTx/>
                <a:uFillTx/>
                <a:cs typeface="+mn-ea"/>
                <a:sym typeface="+mn-lt"/>
              </a:rPr>
              <a:t>汇报人：您的名字</a:t>
            </a:r>
          </a:p>
        </p:txBody>
      </p:sp>
      <p:sp>
        <p:nvSpPr>
          <p:cNvPr id="10" name="文本框 9">
            <a:extLst>
              <a:ext uri="{FF2B5EF4-FFF2-40B4-BE49-F238E27FC236}">
                <a16:creationId xmlns:a16="http://schemas.microsoft.com/office/drawing/2014/main" id="{5C146742-5D48-4E32-9D84-65C6D184A306}"/>
              </a:ext>
            </a:extLst>
          </p:cNvPr>
          <p:cNvSpPr txBox="1"/>
          <p:nvPr/>
        </p:nvSpPr>
        <p:spPr>
          <a:xfrm>
            <a:off x="6416184" y="4613033"/>
            <a:ext cx="1858201" cy="338554"/>
          </a:xfrm>
          <a:prstGeom prst="rect">
            <a:avLst/>
          </a:prstGeom>
          <a:noFill/>
        </p:spPr>
        <p:txBody>
          <a:bodyPr wrap="none" rtlCol="0">
            <a:spAutoFit/>
            <a:scene3d>
              <a:camera prst="orthographicFront"/>
              <a:lightRig rig="threePt" dir="t"/>
            </a:scene3d>
            <a:sp3d contourW="12700"/>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600" i="0" u="none" strike="noStrike" kern="0" cap="none" spc="0" normalizeH="0" baseline="0" noProof="0" dirty="0">
                <a:ln>
                  <a:noFill/>
                </a:ln>
                <a:solidFill>
                  <a:schemeClr val="bg2">
                    <a:lumMod val="25000"/>
                  </a:schemeClr>
                </a:solidFill>
                <a:effectLst/>
                <a:uLnTx/>
                <a:uFillTx/>
                <a:cs typeface="+mn-ea"/>
                <a:sym typeface="+mn-lt"/>
              </a:rPr>
              <a:t>时间：</a:t>
            </a:r>
            <a:r>
              <a:rPr kumimoji="0" lang="en-US" altLang="zh-CN" sz="1600" i="0" u="none" strike="noStrike" kern="0" cap="none" spc="0" normalizeH="0" baseline="0" noProof="0" dirty="0">
                <a:ln>
                  <a:noFill/>
                </a:ln>
                <a:solidFill>
                  <a:schemeClr val="bg2">
                    <a:lumMod val="25000"/>
                  </a:schemeClr>
                </a:solidFill>
                <a:effectLst/>
                <a:uLnTx/>
                <a:uFillTx/>
                <a:cs typeface="+mn-ea"/>
                <a:sym typeface="+mn-lt"/>
              </a:rPr>
              <a:t>202X.12.XX</a:t>
            </a:r>
            <a:endParaRPr kumimoji="0" lang="zh-CN" altLang="en-US" sz="1600" i="0" u="none" strike="noStrike" kern="0" cap="none" spc="0" normalizeH="0" baseline="0" noProof="0" dirty="0">
              <a:ln>
                <a:noFill/>
              </a:ln>
              <a:solidFill>
                <a:schemeClr val="bg2">
                  <a:lumMod val="25000"/>
                </a:schemeClr>
              </a:solidFill>
              <a:effectLst/>
              <a:uLnTx/>
              <a:uFillTx/>
              <a:cs typeface="+mn-ea"/>
              <a:sym typeface="+mn-lt"/>
            </a:endParaRPr>
          </a:p>
        </p:txBody>
      </p:sp>
      <p:sp>
        <p:nvSpPr>
          <p:cNvPr id="11" name="矩形 10">
            <a:extLst>
              <a:ext uri="{FF2B5EF4-FFF2-40B4-BE49-F238E27FC236}">
                <a16:creationId xmlns:a16="http://schemas.microsoft.com/office/drawing/2014/main" id="{6566B1DC-F707-462C-A7DA-37F8C73E2E0A}"/>
              </a:ext>
            </a:extLst>
          </p:cNvPr>
          <p:cNvSpPr/>
          <p:nvPr/>
        </p:nvSpPr>
        <p:spPr>
          <a:xfrm>
            <a:off x="2015648" y="1736843"/>
            <a:ext cx="8392041" cy="1323439"/>
          </a:xfrm>
          <a:prstGeom prst="rect">
            <a:avLst/>
          </a:prstGeom>
        </p:spPr>
        <p:txBody>
          <a:bodyPr wrap="none">
            <a:spAutoFit/>
          </a:bodyPr>
          <a:lstStyle/>
          <a:p>
            <a:r>
              <a:rPr lang="zh-CN" altLang="en-US" sz="8000" dirty="0">
                <a:solidFill>
                  <a:srgbClr val="C00000"/>
                </a:solidFill>
                <a:cs typeface="+mn-ea"/>
                <a:sym typeface="+mn-lt"/>
              </a:rPr>
              <a:t>党的组织生活制度</a:t>
            </a:r>
            <a:endParaRPr lang="zh-CN" altLang="en-US" sz="8000" dirty="0">
              <a:cs typeface="+mn-ea"/>
              <a:sym typeface="+mn-lt"/>
            </a:endParaRPr>
          </a:p>
        </p:txBody>
      </p:sp>
      <p:pic>
        <p:nvPicPr>
          <p:cNvPr id="14" name="图片 13">
            <a:extLst>
              <a:ext uri="{FF2B5EF4-FFF2-40B4-BE49-F238E27FC236}">
                <a16:creationId xmlns:a16="http://schemas.microsoft.com/office/drawing/2014/main" id="{C5CAEA2D-C3FF-4FDE-8DE1-6C0BDA09DD6E}"/>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864559" y="4116793"/>
            <a:ext cx="6492240" cy="511667"/>
          </a:xfrm>
          <a:prstGeom prst="rect">
            <a:avLst/>
          </a:prstGeom>
        </p:spPr>
      </p:pic>
      <p:pic>
        <p:nvPicPr>
          <p:cNvPr id="15" name="图片 14">
            <a:extLst>
              <a:ext uri="{FF2B5EF4-FFF2-40B4-BE49-F238E27FC236}">
                <a16:creationId xmlns:a16="http://schemas.microsoft.com/office/drawing/2014/main" id="{8C9D9D90-DB90-48E6-9D70-77F5125DD3B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663852" y="499032"/>
            <a:ext cx="3306037" cy="1480315"/>
          </a:xfrm>
          <a:prstGeom prst="rect">
            <a:avLst/>
          </a:prstGeom>
        </p:spPr>
      </p:pic>
    </p:spTree>
    <p:extLst>
      <p:ext uri="{BB962C8B-B14F-4D97-AF65-F5344CB8AC3E}">
        <p14:creationId xmlns:p14="http://schemas.microsoft.com/office/powerpoint/2010/main" val="212890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anim calcmode="lin" valueType="num">
                                      <p:cBhvr>
                                        <p:cTn id="8" dur="750" fill="hold"/>
                                        <p:tgtEl>
                                          <p:spTgt spid="2"/>
                                        </p:tgtEl>
                                        <p:attrNameLst>
                                          <p:attrName>ppt_x</p:attrName>
                                        </p:attrNameLst>
                                      </p:cBhvr>
                                      <p:tavLst>
                                        <p:tav tm="0">
                                          <p:val>
                                            <p:strVal val="#ppt_x"/>
                                          </p:val>
                                        </p:tav>
                                        <p:tav tm="100000">
                                          <p:val>
                                            <p:strVal val="#ppt_x"/>
                                          </p:val>
                                        </p:tav>
                                      </p:tavLst>
                                    </p:anim>
                                    <p:anim calcmode="lin" valueType="num">
                                      <p:cBhvr>
                                        <p:cTn id="9" dur="75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22" presetClass="entr" presetSubtype="4"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wipe(down)">
                                      <p:cBhvr>
                                        <p:cTn id="13" dur="750"/>
                                        <p:tgtEl>
                                          <p:spTgt spid="3"/>
                                        </p:tgtEl>
                                      </p:cBhvr>
                                    </p:animEffect>
                                  </p:childTnLst>
                                </p:cTn>
                              </p:par>
                            </p:childTnLst>
                          </p:cTn>
                        </p:par>
                        <p:par>
                          <p:cTn id="14" fill="hold">
                            <p:stCondLst>
                              <p:cond delay="1500"/>
                            </p:stCondLst>
                            <p:childTnLst>
                              <p:par>
                                <p:cTn id="15" presetID="53" presetClass="entr" presetSubtype="16" fill="hold" nodeType="after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p:cTn id="17" dur="750" fill="hold"/>
                                        <p:tgtEl>
                                          <p:spTgt spid="4"/>
                                        </p:tgtEl>
                                        <p:attrNameLst>
                                          <p:attrName>ppt_w</p:attrName>
                                        </p:attrNameLst>
                                      </p:cBhvr>
                                      <p:tavLst>
                                        <p:tav tm="0">
                                          <p:val>
                                            <p:fltVal val="0"/>
                                          </p:val>
                                        </p:tav>
                                        <p:tav tm="100000">
                                          <p:val>
                                            <p:strVal val="#ppt_w"/>
                                          </p:val>
                                        </p:tav>
                                      </p:tavLst>
                                    </p:anim>
                                    <p:anim calcmode="lin" valueType="num">
                                      <p:cBhvr>
                                        <p:cTn id="18" dur="750" fill="hold"/>
                                        <p:tgtEl>
                                          <p:spTgt spid="4"/>
                                        </p:tgtEl>
                                        <p:attrNameLst>
                                          <p:attrName>ppt_h</p:attrName>
                                        </p:attrNameLst>
                                      </p:cBhvr>
                                      <p:tavLst>
                                        <p:tav tm="0">
                                          <p:val>
                                            <p:fltVal val="0"/>
                                          </p:val>
                                        </p:tav>
                                        <p:tav tm="100000">
                                          <p:val>
                                            <p:strVal val="#ppt_h"/>
                                          </p:val>
                                        </p:tav>
                                      </p:tavLst>
                                    </p:anim>
                                    <p:animEffect transition="in" filter="fade">
                                      <p:cBhvr>
                                        <p:cTn id="19" dur="750"/>
                                        <p:tgtEl>
                                          <p:spTgt spid="4"/>
                                        </p:tgtEl>
                                      </p:cBhvr>
                                    </p:animEffect>
                                  </p:childTnLst>
                                </p:cTn>
                              </p:par>
                            </p:childTnLst>
                          </p:cTn>
                        </p:par>
                        <p:par>
                          <p:cTn id="20" fill="hold">
                            <p:stCondLst>
                              <p:cond delay="2250"/>
                            </p:stCondLst>
                            <p:childTnLst>
                              <p:par>
                                <p:cTn id="21" presetID="22" presetClass="entr" presetSubtype="8" fill="hold" nodeType="after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wipe(left)">
                                      <p:cBhvr>
                                        <p:cTn id="23" dur="750"/>
                                        <p:tgtEl>
                                          <p:spTgt spid="6"/>
                                        </p:tgtEl>
                                      </p:cBhvr>
                                    </p:animEffect>
                                  </p:childTnLst>
                                </p:cTn>
                              </p:par>
                            </p:childTnLst>
                          </p:cTn>
                        </p:par>
                        <p:par>
                          <p:cTn id="24" fill="hold">
                            <p:stCondLst>
                              <p:cond delay="3000"/>
                            </p:stCondLst>
                            <p:childTnLst>
                              <p:par>
                                <p:cTn id="25" presetID="22" presetClass="entr" presetSubtype="4" fill="hold" nodeType="after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wipe(down)">
                                      <p:cBhvr>
                                        <p:cTn id="27" dur="750"/>
                                        <p:tgtEl>
                                          <p:spTgt spid="5"/>
                                        </p:tgtEl>
                                      </p:cBhvr>
                                    </p:animEffect>
                                  </p:childTnLst>
                                </p:cTn>
                              </p:par>
                            </p:childTnLst>
                          </p:cTn>
                        </p:par>
                        <p:par>
                          <p:cTn id="28" fill="hold">
                            <p:stCondLst>
                              <p:cond delay="3750"/>
                            </p:stCondLst>
                            <p:childTnLst>
                              <p:par>
                                <p:cTn id="29" presetID="2" presetClass="entr" presetSubtype="6" fill="hold" nodeType="afterEffect">
                                  <p:stCondLst>
                                    <p:cond delay="0"/>
                                  </p:stCondLst>
                                  <p:childTnLst>
                                    <p:set>
                                      <p:cBhvr>
                                        <p:cTn id="30" dur="1" fill="hold">
                                          <p:stCondLst>
                                            <p:cond delay="0"/>
                                          </p:stCondLst>
                                        </p:cTn>
                                        <p:tgtEl>
                                          <p:spTgt spid="15"/>
                                        </p:tgtEl>
                                        <p:attrNameLst>
                                          <p:attrName>style.visibility</p:attrName>
                                        </p:attrNameLst>
                                      </p:cBhvr>
                                      <p:to>
                                        <p:strVal val="visible"/>
                                      </p:to>
                                    </p:set>
                                    <p:anim calcmode="lin" valueType="num">
                                      <p:cBhvr additive="base">
                                        <p:cTn id="31" dur="750" fill="hold"/>
                                        <p:tgtEl>
                                          <p:spTgt spid="15"/>
                                        </p:tgtEl>
                                        <p:attrNameLst>
                                          <p:attrName>ppt_x</p:attrName>
                                        </p:attrNameLst>
                                      </p:cBhvr>
                                      <p:tavLst>
                                        <p:tav tm="0">
                                          <p:val>
                                            <p:strVal val="1+#ppt_w/2"/>
                                          </p:val>
                                        </p:tav>
                                        <p:tav tm="100000">
                                          <p:val>
                                            <p:strVal val="#ppt_x"/>
                                          </p:val>
                                        </p:tav>
                                      </p:tavLst>
                                    </p:anim>
                                    <p:anim calcmode="lin" valueType="num">
                                      <p:cBhvr additive="base">
                                        <p:cTn id="32" dur="750" fill="hold"/>
                                        <p:tgtEl>
                                          <p:spTgt spid="15"/>
                                        </p:tgtEl>
                                        <p:attrNameLst>
                                          <p:attrName>ppt_y</p:attrName>
                                        </p:attrNameLst>
                                      </p:cBhvr>
                                      <p:tavLst>
                                        <p:tav tm="0">
                                          <p:val>
                                            <p:strVal val="1+#ppt_h/2"/>
                                          </p:val>
                                        </p:tav>
                                        <p:tav tm="100000">
                                          <p:val>
                                            <p:strVal val="#ppt_y"/>
                                          </p:val>
                                        </p:tav>
                                      </p:tavLst>
                                    </p:anim>
                                  </p:childTnLst>
                                </p:cTn>
                              </p:par>
                            </p:childTnLst>
                          </p:cTn>
                        </p:par>
                        <p:par>
                          <p:cTn id="33" fill="hold">
                            <p:stCondLst>
                              <p:cond delay="4500"/>
                            </p:stCondLst>
                            <p:childTnLst>
                              <p:par>
                                <p:cTn id="34" presetID="56" presetClass="entr" presetSubtype="0" fill="hold" grpId="0" nodeType="afterEffect">
                                  <p:stCondLst>
                                    <p:cond delay="0"/>
                                  </p:stCondLst>
                                  <p:iterate type="lt">
                                    <p:tmPct val="10000"/>
                                  </p:iterate>
                                  <p:childTnLst>
                                    <p:set>
                                      <p:cBhvr>
                                        <p:cTn id="35" dur="1" fill="hold">
                                          <p:stCondLst>
                                            <p:cond delay="0"/>
                                          </p:stCondLst>
                                        </p:cTn>
                                        <p:tgtEl>
                                          <p:spTgt spid="11"/>
                                        </p:tgtEl>
                                        <p:attrNameLst>
                                          <p:attrName>style.visibility</p:attrName>
                                        </p:attrNameLst>
                                      </p:cBhvr>
                                      <p:to>
                                        <p:strVal val="visible"/>
                                      </p:to>
                                    </p:set>
                                    <p:anim by="(-#ppt_w*2)" calcmode="lin" valueType="num">
                                      <p:cBhvr rctx="PPT">
                                        <p:cTn id="36" dur="375" autoRev="1" fill="hold">
                                          <p:stCondLst>
                                            <p:cond delay="0"/>
                                          </p:stCondLst>
                                        </p:cTn>
                                        <p:tgtEl>
                                          <p:spTgt spid="11"/>
                                        </p:tgtEl>
                                        <p:attrNameLst>
                                          <p:attrName>ppt_w</p:attrName>
                                        </p:attrNameLst>
                                      </p:cBhvr>
                                    </p:anim>
                                    <p:anim by="(#ppt_w*0.50)" calcmode="lin" valueType="num">
                                      <p:cBhvr>
                                        <p:cTn id="37" dur="375" decel="50000" autoRev="1" fill="hold">
                                          <p:stCondLst>
                                            <p:cond delay="0"/>
                                          </p:stCondLst>
                                        </p:cTn>
                                        <p:tgtEl>
                                          <p:spTgt spid="11"/>
                                        </p:tgtEl>
                                        <p:attrNameLst>
                                          <p:attrName>ppt_x</p:attrName>
                                        </p:attrNameLst>
                                      </p:cBhvr>
                                    </p:anim>
                                    <p:anim from="(-#ppt_h/2)" to="(#ppt_y)" calcmode="lin" valueType="num">
                                      <p:cBhvr>
                                        <p:cTn id="38" dur="750" fill="hold">
                                          <p:stCondLst>
                                            <p:cond delay="0"/>
                                          </p:stCondLst>
                                        </p:cTn>
                                        <p:tgtEl>
                                          <p:spTgt spid="11"/>
                                        </p:tgtEl>
                                        <p:attrNameLst>
                                          <p:attrName>ppt_y</p:attrName>
                                        </p:attrNameLst>
                                      </p:cBhvr>
                                    </p:anim>
                                    <p:animRot by="21600000">
                                      <p:cBhvr>
                                        <p:cTn id="39" dur="750" fill="hold">
                                          <p:stCondLst>
                                            <p:cond delay="0"/>
                                          </p:stCondLst>
                                        </p:cTn>
                                        <p:tgtEl>
                                          <p:spTgt spid="11"/>
                                        </p:tgtEl>
                                        <p:attrNameLst>
                                          <p:attrName>r</p:attrName>
                                        </p:attrNameLst>
                                      </p:cBhvr>
                                    </p:animRot>
                                  </p:childTnLst>
                                </p:cTn>
                              </p:par>
                            </p:childTnLst>
                          </p:cTn>
                        </p:par>
                        <p:par>
                          <p:cTn id="40" fill="hold">
                            <p:stCondLst>
                              <p:cond delay="5775"/>
                            </p:stCondLst>
                            <p:childTnLst>
                              <p:par>
                                <p:cTn id="41" presetID="16" presetClass="entr" presetSubtype="21" fill="hold" grpId="0" nodeType="afterEffect">
                                  <p:stCondLst>
                                    <p:cond delay="0"/>
                                  </p:stCondLst>
                                  <p:childTnLst>
                                    <p:set>
                                      <p:cBhvr>
                                        <p:cTn id="42" dur="1" fill="hold">
                                          <p:stCondLst>
                                            <p:cond delay="0"/>
                                          </p:stCondLst>
                                        </p:cTn>
                                        <p:tgtEl>
                                          <p:spTgt spid="13"/>
                                        </p:tgtEl>
                                        <p:attrNameLst>
                                          <p:attrName>style.visibility</p:attrName>
                                        </p:attrNameLst>
                                      </p:cBhvr>
                                      <p:to>
                                        <p:strVal val="visible"/>
                                      </p:to>
                                    </p:set>
                                    <p:animEffect transition="in" filter="barn(inVertical)">
                                      <p:cBhvr>
                                        <p:cTn id="43" dur="750"/>
                                        <p:tgtEl>
                                          <p:spTgt spid="13"/>
                                        </p:tgtEl>
                                      </p:cBhvr>
                                    </p:animEffect>
                                  </p:childTnLst>
                                </p:cTn>
                              </p:par>
                            </p:childTnLst>
                          </p:cTn>
                        </p:par>
                        <p:par>
                          <p:cTn id="44" fill="hold">
                            <p:stCondLst>
                              <p:cond delay="6525"/>
                            </p:stCondLst>
                            <p:childTnLst>
                              <p:par>
                                <p:cTn id="45" presetID="22" presetClass="entr" presetSubtype="8" fill="hold" grpId="0" nodeType="afterEffect">
                                  <p:stCondLst>
                                    <p:cond delay="0"/>
                                  </p:stCondLst>
                                  <p:childTnLst>
                                    <p:set>
                                      <p:cBhvr>
                                        <p:cTn id="46" dur="1" fill="hold">
                                          <p:stCondLst>
                                            <p:cond delay="0"/>
                                          </p:stCondLst>
                                        </p:cTn>
                                        <p:tgtEl>
                                          <p:spTgt spid="8"/>
                                        </p:tgtEl>
                                        <p:attrNameLst>
                                          <p:attrName>style.visibility</p:attrName>
                                        </p:attrNameLst>
                                      </p:cBhvr>
                                      <p:to>
                                        <p:strVal val="visible"/>
                                      </p:to>
                                    </p:set>
                                    <p:animEffect transition="in" filter="wipe(left)">
                                      <p:cBhvr>
                                        <p:cTn id="47" dur="750"/>
                                        <p:tgtEl>
                                          <p:spTgt spid="8"/>
                                        </p:tgtEl>
                                      </p:cBhvr>
                                    </p:animEffect>
                                  </p:childTnLst>
                                </p:cTn>
                              </p:par>
                            </p:childTnLst>
                          </p:cTn>
                        </p:par>
                        <p:par>
                          <p:cTn id="48" fill="hold">
                            <p:stCondLst>
                              <p:cond delay="7275"/>
                            </p:stCondLst>
                            <p:childTnLst>
                              <p:par>
                                <p:cTn id="49" presetID="53" presetClass="entr" presetSubtype="16" fill="hold" nodeType="afterEffect">
                                  <p:stCondLst>
                                    <p:cond delay="0"/>
                                  </p:stCondLst>
                                  <p:childTnLst>
                                    <p:set>
                                      <p:cBhvr>
                                        <p:cTn id="50" dur="1" fill="hold">
                                          <p:stCondLst>
                                            <p:cond delay="0"/>
                                          </p:stCondLst>
                                        </p:cTn>
                                        <p:tgtEl>
                                          <p:spTgt spid="14"/>
                                        </p:tgtEl>
                                        <p:attrNameLst>
                                          <p:attrName>style.visibility</p:attrName>
                                        </p:attrNameLst>
                                      </p:cBhvr>
                                      <p:to>
                                        <p:strVal val="visible"/>
                                      </p:to>
                                    </p:set>
                                    <p:anim calcmode="lin" valueType="num">
                                      <p:cBhvr>
                                        <p:cTn id="51" dur="750" fill="hold"/>
                                        <p:tgtEl>
                                          <p:spTgt spid="14"/>
                                        </p:tgtEl>
                                        <p:attrNameLst>
                                          <p:attrName>ppt_w</p:attrName>
                                        </p:attrNameLst>
                                      </p:cBhvr>
                                      <p:tavLst>
                                        <p:tav tm="0">
                                          <p:val>
                                            <p:fltVal val="0"/>
                                          </p:val>
                                        </p:tav>
                                        <p:tav tm="100000">
                                          <p:val>
                                            <p:strVal val="#ppt_w"/>
                                          </p:val>
                                        </p:tav>
                                      </p:tavLst>
                                    </p:anim>
                                    <p:anim calcmode="lin" valueType="num">
                                      <p:cBhvr>
                                        <p:cTn id="52" dur="750" fill="hold"/>
                                        <p:tgtEl>
                                          <p:spTgt spid="14"/>
                                        </p:tgtEl>
                                        <p:attrNameLst>
                                          <p:attrName>ppt_h</p:attrName>
                                        </p:attrNameLst>
                                      </p:cBhvr>
                                      <p:tavLst>
                                        <p:tav tm="0">
                                          <p:val>
                                            <p:fltVal val="0"/>
                                          </p:val>
                                        </p:tav>
                                        <p:tav tm="100000">
                                          <p:val>
                                            <p:strVal val="#ppt_h"/>
                                          </p:val>
                                        </p:tav>
                                      </p:tavLst>
                                    </p:anim>
                                    <p:animEffect transition="in" filter="fade">
                                      <p:cBhvr>
                                        <p:cTn id="53" dur="750"/>
                                        <p:tgtEl>
                                          <p:spTgt spid="14"/>
                                        </p:tgtEl>
                                      </p:cBhvr>
                                    </p:animEffect>
                                  </p:childTnLst>
                                </p:cTn>
                              </p:par>
                            </p:childTnLst>
                          </p:cTn>
                        </p:par>
                        <p:par>
                          <p:cTn id="54" fill="hold">
                            <p:stCondLst>
                              <p:cond delay="8025"/>
                            </p:stCondLst>
                            <p:childTnLst>
                              <p:par>
                                <p:cTn id="55" presetID="42" presetClass="entr" presetSubtype="0" fill="hold" grpId="0" nodeType="afterEffect">
                                  <p:stCondLst>
                                    <p:cond delay="0"/>
                                  </p:stCondLst>
                                  <p:childTnLst>
                                    <p:set>
                                      <p:cBhvr>
                                        <p:cTn id="56" dur="1" fill="hold">
                                          <p:stCondLst>
                                            <p:cond delay="0"/>
                                          </p:stCondLst>
                                        </p:cTn>
                                        <p:tgtEl>
                                          <p:spTgt spid="9"/>
                                        </p:tgtEl>
                                        <p:attrNameLst>
                                          <p:attrName>style.visibility</p:attrName>
                                        </p:attrNameLst>
                                      </p:cBhvr>
                                      <p:to>
                                        <p:strVal val="visible"/>
                                      </p:to>
                                    </p:set>
                                    <p:animEffect transition="in" filter="fade">
                                      <p:cBhvr>
                                        <p:cTn id="57" dur="750"/>
                                        <p:tgtEl>
                                          <p:spTgt spid="9"/>
                                        </p:tgtEl>
                                      </p:cBhvr>
                                    </p:animEffect>
                                    <p:anim calcmode="lin" valueType="num">
                                      <p:cBhvr>
                                        <p:cTn id="58" dur="750" fill="hold"/>
                                        <p:tgtEl>
                                          <p:spTgt spid="9"/>
                                        </p:tgtEl>
                                        <p:attrNameLst>
                                          <p:attrName>ppt_x</p:attrName>
                                        </p:attrNameLst>
                                      </p:cBhvr>
                                      <p:tavLst>
                                        <p:tav tm="0">
                                          <p:val>
                                            <p:strVal val="#ppt_x"/>
                                          </p:val>
                                        </p:tav>
                                        <p:tav tm="100000">
                                          <p:val>
                                            <p:strVal val="#ppt_x"/>
                                          </p:val>
                                        </p:tav>
                                      </p:tavLst>
                                    </p:anim>
                                    <p:anim calcmode="lin" valueType="num">
                                      <p:cBhvr>
                                        <p:cTn id="59" dur="750" fill="hold"/>
                                        <p:tgtEl>
                                          <p:spTgt spid="9"/>
                                        </p:tgtEl>
                                        <p:attrNameLst>
                                          <p:attrName>ppt_y</p:attrName>
                                        </p:attrNameLst>
                                      </p:cBhvr>
                                      <p:tavLst>
                                        <p:tav tm="0">
                                          <p:val>
                                            <p:strVal val="#ppt_y+.1"/>
                                          </p:val>
                                        </p:tav>
                                        <p:tav tm="100000">
                                          <p:val>
                                            <p:strVal val="#ppt_y"/>
                                          </p:val>
                                        </p:tav>
                                      </p:tavLst>
                                    </p:anim>
                                  </p:childTnLst>
                                </p:cTn>
                              </p:par>
                            </p:childTnLst>
                          </p:cTn>
                        </p:par>
                        <p:par>
                          <p:cTn id="60" fill="hold">
                            <p:stCondLst>
                              <p:cond delay="8775"/>
                            </p:stCondLst>
                            <p:childTnLst>
                              <p:par>
                                <p:cTn id="61" presetID="42" presetClass="entr" presetSubtype="0" fill="hold" grpId="0" nodeType="afterEffect">
                                  <p:stCondLst>
                                    <p:cond delay="0"/>
                                  </p:stCondLst>
                                  <p:childTnLst>
                                    <p:set>
                                      <p:cBhvr>
                                        <p:cTn id="62" dur="1" fill="hold">
                                          <p:stCondLst>
                                            <p:cond delay="0"/>
                                          </p:stCondLst>
                                        </p:cTn>
                                        <p:tgtEl>
                                          <p:spTgt spid="10"/>
                                        </p:tgtEl>
                                        <p:attrNameLst>
                                          <p:attrName>style.visibility</p:attrName>
                                        </p:attrNameLst>
                                      </p:cBhvr>
                                      <p:to>
                                        <p:strVal val="visible"/>
                                      </p:to>
                                    </p:set>
                                    <p:animEffect transition="in" filter="fade">
                                      <p:cBhvr>
                                        <p:cTn id="63" dur="750"/>
                                        <p:tgtEl>
                                          <p:spTgt spid="10"/>
                                        </p:tgtEl>
                                      </p:cBhvr>
                                    </p:animEffect>
                                    <p:anim calcmode="lin" valueType="num">
                                      <p:cBhvr>
                                        <p:cTn id="64" dur="750" fill="hold"/>
                                        <p:tgtEl>
                                          <p:spTgt spid="10"/>
                                        </p:tgtEl>
                                        <p:attrNameLst>
                                          <p:attrName>ppt_x</p:attrName>
                                        </p:attrNameLst>
                                      </p:cBhvr>
                                      <p:tavLst>
                                        <p:tav tm="0">
                                          <p:val>
                                            <p:strVal val="#ppt_x"/>
                                          </p:val>
                                        </p:tav>
                                        <p:tav tm="100000">
                                          <p:val>
                                            <p:strVal val="#ppt_x"/>
                                          </p:val>
                                        </p:tav>
                                      </p:tavLst>
                                    </p:anim>
                                    <p:anim calcmode="lin" valueType="num">
                                      <p:cBhvr>
                                        <p:cTn id="65" dur="75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8" grpId="0"/>
      <p:bldP spid="9" grpId="0"/>
      <p:bldP spid="10" grpId="0"/>
      <p:bldP spid="11"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D8C771D2-52A2-4B28-BD29-5EAE5DEF33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221358" cy="6858000"/>
          </a:xfrm>
          <a:prstGeom prst="rect">
            <a:avLst/>
          </a:prstGeom>
        </p:spPr>
      </p:pic>
      <p:pic>
        <p:nvPicPr>
          <p:cNvPr id="5" name="图片 4">
            <a:extLst>
              <a:ext uri="{FF2B5EF4-FFF2-40B4-BE49-F238E27FC236}">
                <a16:creationId xmlns:a16="http://schemas.microsoft.com/office/drawing/2014/main" id="{ADD78A12-EF64-4FAD-85DE-F5727531B5B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r="3831"/>
          <a:stretch/>
        </p:blipFill>
        <p:spPr>
          <a:xfrm>
            <a:off x="-11707" y="3255764"/>
            <a:ext cx="12203708" cy="3655983"/>
          </a:xfrm>
          <a:prstGeom prst="rect">
            <a:avLst/>
          </a:prstGeom>
        </p:spPr>
      </p:pic>
      <p:pic>
        <p:nvPicPr>
          <p:cNvPr id="2" name="图片 1">
            <a:extLst>
              <a:ext uri="{FF2B5EF4-FFF2-40B4-BE49-F238E27FC236}">
                <a16:creationId xmlns:a16="http://schemas.microsoft.com/office/drawing/2014/main" id="{A1F47680-8D95-4D57-9BB1-36136188AF07}"/>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0" y="3482686"/>
            <a:ext cx="2416630" cy="3394791"/>
          </a:xfrm>
          <a:prstGeom prst="rect">
            <a:avLst/>
          </a:prstGeom>
        </p:spPr>
      </p:pic>
      <p:pic>
        <p:nvPicPr>
          <p:cNvPr id="14" name="图片 13">
            <a:extLst>
              <a:ext uri="{FF2B5EF4-FFF2-40B4-BE49-F238E27FC236}">
                <a16:creationId xmlns:a16="http://schemas.microsoft.com/office/drawing/2014/main" id="{C5CAEA2D-C3FF-4FDE-8DE1-6C0BDA09DD6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831902" y="3545293"/>
            <a:ext cx="6492240" cy="511667"/>
          </a:xfrm>
          <a:prstGeom prst="rect">
            <a:avLst/>
          </a:prstGeom>
        </p:spPr>
      </p:pic>
      <p:pic>
        <p:nvPicPr>
          <p:cNvPr id="15" name="图片 14">
            <a:extLst>
              <a:ext uri="{FF2B5EF4-FFF2-40B4-BE49-F238E27FC236}">
                <a16:creationId xmlns:a16="http://schemas.microsoft.com/office/drawing/2014/main" id="{8C9D9D90-DB90-48E6-9D70-77F5125DD3B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663852" y="499032"/>
            <a:ext cx="3306037" cy="1480315"/>
          </a:xfrm>
          <a:prstGeom prst="rect">
            <a:avLst/>
          </a:prstGeom>
        </p:spPr>
      </p:pic>
      <p:sp>
        <p:nvSpPr>
          <p:cNvPr id="17" name="矩形 16">
            <a:extLst>
              <a:ext uri="{FF2B5EF4-FFF2-40B4-BE49-F238E27FC236}">
                <a16:creationId xmlns:a16="http://schemas.microsoft.com/office/drawing/2014/main" id="{BF154847-5D4B-46BE-B7DE-1EA159E3E54F}"/>
              </a:ext>
            </a:extLst>
          </p:cNvPr>
          <p:cNvSpPr/>
          <p:nvPr/>
        </p:nvSpPr>
        <p:spPr>
          <a:xfrm>
            <a:off x="1089501" y="2041950"/>
            <a:ext cx="10288466" cy="1323439"/>
          </a:xfrm>
          <a:prstGeom prst="rect">
            <a:avLst/>
          </a:prstGeom>
        </p:spPr>
        <p:txBody>
          <a:bodyPr wrap="square">
            <a:spAutoFit/>
          </a:bodyPr>
          <a:lstStyle/>
          <a:p>
            <a:pPr lvl="0" algn="ctr"/>
            <a:r>
              <a:rPr lang="zh-CN" altLang="en-US" sz="8000" kern="0" dirty="0">
                <a:solidFill>
                  <a:srgbClr val="C00000"/>
                </a:solidFill>
                <a:cs typeface="+mn-ea"/>
                <a:sym typeface="+mn-lt"/>
              </a:rPr>
              <a:t>民主生活会制度</a:t>
            </a:r>
          </a:p>
        </p:txBody>
      </p:sp>
      <p:sp>
        <p:nvSpPr>
          <p:cNvPr id="18" name="文本框 17">
            <a:extLst>
              <a:ext uri="{FF2B5EF4-FFF2-40B4-BE49-F238E27FC236}">
                <a16:creationId xmlns:a16="http://schemas.microsoft.com/office/drawing/2014/main" id="{A73FDC46-1020-4CC6-A5E3-21468D9639C0}"/>
              </a:ext>
            </a:extLst>
          </p:cNvPr>
          <p:cNvSpPr txBox="1"/>
          <p:nvPr/>
        </p:nvSpPr>
        <p:spPr>
          <a:xfrm>
            <a:off x="849162" y="4236864"/>
            <a:ext cx="10457720" cy="523220"/>
          </a:xfrm>
          <a:prstGeom prst="rect">
            <a:avLst/>
          </a:prstGeom>
          <a:noFill/>
        </p:spPr>
        <p:txBody>
          <a:bodyPr wrap="square" rtlCol="0">
            <a:spAutoFit/>
          </a:bodyPr>
          <a:lstStyle/>
          <a:p>
            <a:pPr algn="ctr"/>
            <a:r>
              <a:rPr lang="zh-CN" altLang="en-US" sz="2800" dirty="0">
                <a:solidFill>
                  <a:schemeClr val="tx1">
                    <a:lumMod val="65000"/>
                    <a:lumOff val="35000"/>
                  </a:schemeClr>
                </a:solidFill>
                <a:cs typeface="+mn-ea"/>
                <a:sym typeface="+mn-lt"/>
              </a:rPr>
              <a:t>坚持党内生活制度 严格党的组织生活</a:t>
            </a:r>
          </a:p>
        </p:txBody>
      </p:sp>
      <p:pic>
        <p:nvPicPr>
          <p:cNvPr id="8" name="图片 7">
            <a:extLst>
              <a:ext uri="{FF2B5EF4-FFF2-40B4-BE49-F238E27FC236}">
                <a16:creationId xmlns:a16="http://schemas.microsoft.com/office/drawing/2014/main" id="{E9A5CDD5-FB03-6285-AA69-178094C6C602}"/>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7867203" y="3612743"/>
            <a:ext cx="4601144" cy="4601144"/>
          </a:xfrm>
          <a:prstGeom prst="rect">
            <a:avLst/>
          </a:prstGeom>
        </p:spPr>
      </p:pic>
      <p:pic>
        <p:nvPicPr>
          <p:cNvPr id="9" name="图片 8">
            <a:extLst>
              <a:ext uri="{FF2B5EF4-FFF2-40B4-BE49-F238E27FC236}">
                <a16:creationId xmlns:a16="http://schemas.microsoft.com/office/drawing/2014/main" id="{C98FD5D4-E1BD-4A2E-45BC-2B7916221597}"/>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flipH="1">
            <a:off x="9339" y="-695"/>
            <a:ext cx="3678859" cy="1650901"/>
          </a:xfrm>
          <a:prstGeom prst="rect">
            <a:avLst/>
          </a:prstGeom>
        </p:spPr>
      </p:pic>
      <p:pic>
        <p:nvPicPr>
          <p:cNvPr id="10" name="图片 9">
            <a:extLst>
              <a:ext uri="{FF2B5EF4-FFF2-40B4-BE49-F238E27FC236}">
                <a16:creationId xmlns:a16="http://schemas.microsoft.com/office/drawing/2014/main" id="{B40E80A5-31C6-6E01-6568-C34AE1B8E71D}"/>
              </a:ext>
            </a:extLst>
          </p:cNvPr>
          <p:cNvPicPr>
            <a:picLocks noChangeAspect="1"/>
          </p:cNvPicPr>
          <p:nvPr/>
        </p:nvPicPr>
        <p:blipFill>
          <a:blip r:embed="rId9">
            <a:extLst>
              <a:ext uri="{28A0092B-C50C-407E-A947-70E740481C1C}">
                <a14:useLocalDpi xmlns:a14="http://schemas.microsoft.com/office/drawing/2010/main" val="0"/>
              </a:ext>
            </a:extLst>
          </a:blip>
          <a:srcRect l="1869" r="1869"/>
          <a:stretch/>
        </p:blipFill>
        <p:spPr>
          <a:xfrm>
            <a:off x="5379602" y="262009"/>
            <a:ext cx="1424980" cy="1480315"/>
          </a:xfrm>
          <a:prstGeom prst="rect">
            <a:avLst/>
          </a:prstGeom>
          <a:effectLst>
            <a:outerShdw blurRad="76200" dist="50800" dir="5400000" algn="t" rotWithShape="0">
              <a:prstClr val="black">
                <a:alpha val="40000"/>
              </a:prstClr>
            </a:outerShdw>
          </a:effectLst>
        </p:spPr>
      </p:pic>
    </p:spTree>
    <p:extLst>
      <p:ext uri="{BB962C8B-B14F-4D97-AF65-F5344CB8AC3E}">
        <p14:creationId xmlns:p14="http://schemas.microsoft.com/office/powerpoint/2010/main" val="3870574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22" presetClass="entr" presetSubtype="4" fill="hold" nodeType="after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ipe(down)">
                                      <p:cBhvr>
                                        <p:cTn id="13" dur="750"/>
                                        <p:tgtEl>
                                          <p:spTgt spid="8"/>
                                        </p:tgtEl>
                                      </p:cBhvr>
                                    </p:animEffect>
                                  </p:childTnLst>
                                </p:cTn>
                              </p:par>
                            </p:childTnLst>
                          </p:cTn>
                        </p:par>
                        <p:par>
                          <p:cTn id="14" fill="hold">
                            <p:stCondLst>
                              <p:cond delay="1250"/>
                            </p:stCondLst>
                            <p:childTnLst>
                              <p:par>
                                <p:cTn id="15" presetID="22" presetClass="entr" presetSubtype="8" fill="hold" nodeType="after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left)">
                                      <p:cBhvr>
                                        <p:cTn id="17" dur="750"/>
                                        <p:tgtEl>
                                          <p:spTgt spid="9"/>
                                        </p:tgtEl>
                                      </p:cBhvr>
                                    </p:animEffect>
                                  </p:childTnLst>
                                </p:cTn>
                              </p:par>
                            </p:childTnLst>
                          </p:cTn>
                        </p:par>
                        <p:par>
                          <p:cTn id="18" fill="hold">
                            <p:stCondLst>
                              <p:cond delay="2000"/>
                            </p:stCondLst>
                            <p:childTnLst>
                              <p:par>
                                <p:cTn id="19" presetID="53" presetClass="entr" presetSubtype="16" fill="hold" nodeType="afterEffect">
                                  <p:stCondLst>
                                    <p:cond delay="0"/>
                                  </p:stCondLst>
                                  <p:childTnLst>
                                    <p:set>
                                      <p:cBhvr>
                                        <p:cTn id="20" dur="1" fill="hold">
                                          <p:stCondLst>
                                            <p:cond delay="0"/>
                                          </p:stCondLst>
                                        </p:cTn>
                                        <p:tgtEl>
                                          <p:spTgt spid="10"/>
                                        </p:tgtEl>
                                        <p:attrNameLst>
                                          <p:attrName>style.visibility</p:attrName>
                                        </p:attrNameLst>
                                      </p:cBhvr>
                                      <p:to>
                                        <p:strVal val="visible"/>
                                      </p:to>
                                    </p:set>
                                    <p:anim calcmode="lin" valueType="num">
                                      <p:cBhvr>
                                        <p:cTn id="21" dur="750" fill="hold"/>
                                        <p:tgtEl>
                                          <p:spTgt spid="10"/>
                                        </p:tgtEl>
                                        <p:attrNameLst>
                                          <p:attrName>ppt_w</p:attrName>
                                        </p:attrNameLst>
                                      </p:cBhvr>
                                      <p:tavLst>
                                        <p:tav tm="0">
                                          <p:val>
                                            <p:fltVal val="0"/>
                                          </p:val>
                                        </p:tav>
                                        <p:tav tm="100000">
                                          <p:val>
                                            <p:strVal val="#ppt_w"/>
                                          </p:val>
                                        </p:tav>
                                      </p:tavLst>
                                    </p:anim>
                                    <p:anim calcmode="lin" valueType="num">
                                      <p:cBhvr>
                                        <p:cTn id="22" dur="750" fill="hold"/>
                                        <p:tgtEl>
                                          <p:spTgt spid="10"/>
                                        </p:tgtEl>
                                        <p:attrNameLst>
                                          <p:attrName>ppt_h</p:attrName>
                                        </p:attrNameLst>
                                      </p:cBhvr>
                                      <p:tavLst>
                                        <p:tav tm="0">
                                          <p:val>
                                            <p:fltVal val="0"/>
                                          </p:val>
                                        </p:tav>
                                        <p:tav tm="100000">
                                          <p:val>
                                            <p:strVal val="#ppt_h"/>
                                          </p:val>
                                        </p:tav>
                                      </p:tavLst>
                                    </p:anim>
                                    <p:animEffect transition="in" filter="fade">
                                      <p:cBhvr>
                                        <p:cTn id="23" dur="750"/>
                                        <p:tgtEl>
                                          <p:spTgt spid="10"/>
                                        </p:tgtEl>
                                      </p:cBhvr>
                                    </p:animEffect>
                                  </p:childTnLst>
                                </p:cTn>
                              </p:par>
                            </p:childTnLst>
                          </p:cTn>
                        </p:par>
                        <p:par>
                          <p:cTn id="24" fill="hold">
                            <p:stCondLst>
                              <p:cond delay="2750"/>
                            </p:stCondLst>
                            <p:childTnLst>
                              <p:par>
                                <p:cTn id="25" presetID="22" presetClass="entr" presetSubtype="4" fill="hold" nodeType="after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wipe(down)">
                                      <p:cBhvr>
                                        <p:cTn id="27" dur="500"/>
                                        <p:tgtEl>
                                          <p:spTgt spid="5"/>
                                        </p:tgtEl>
                                      </p:cBhvr>
                                    </p:animEffect>
                                  </p:childTnLst>
                                </p:cTn>
                              </p:par>
                            </p:childTnLst>
                          </p:cTn>
                        </p:par>
                        <p:par>
                          <p:cTn id="28" fill="hold">
                            <p:stCondLst>
                              <p:cond delay="3250"/>
                            </p:stCondLst>
                            <p:childTnLst>
                              <p:par>
                                <p:cTn id="29" presetID="2" presetClass="entr" presetSubtype="6" fill="hold" nodeType="afterEffect">
                                  <p:stCondLst>
                                    <p:cond delay="0"/>
                                  </p:stCondLst>
                                  <p:childTnLst>
                                    <p:set>
                                      <p:cBhvr>
                                        <p:cTn id="30" dur="1" fill="hold">
                                          <p:stCondLst>
                                            <p:cond delay="0"/>
                                          </p:stCondLst>
                                        </p:cTn>
                                        <p:tgtEl>
                                          <p:spTgt spid="15"/>
                                        </p:tgtEl>
                                        <p:attrNameLst>
                                          <p:attrName>style.visibility</p:attrName>
                                        </p:attrNameLst>
                                      </p:cBhvr>
                                      <p:to>
                                        <p:strVal val="visible"/>
                                      </p:to>
                                    </p:set>
                                    <p:anim calcmode="lin" valueType="num">
                                      <p:cBhvr additive="base">
                                        <p:cTn id="31" dur="500" fill="hold"/>
                                        <p:tgtEl>
                                          <p:spTgt spid="15"/>
                                        </p:tgtEl>
                                        <p:attrNameLst>
                                          <p:attrName>ppt_x</p:attrName>
                                        </p:attrNameLst>
                                      </p:cBhvr>
                                      <p:tavLst>
                                        <p:tav tm="0">
                                          <p:val>
                                            <p:strVal val="1+#ppt_w/2"/>
                                          </p:val>
                                        </p:tav>
                                        <p:tav tm="100000">
                                          <p:val>
                                            <p:strVal val="#ppt_x"/>
                                          </p:val>
                                        </p:tav>
                                      </p:tavLst>
                                    </p:anim>
                                    <p:anim calcmode="lin" valueType="num">
                                      <p:cBhvr additive="base">
                                        <p:cTn id="32" dur="500" fill="hold"/>
                                        <p:tgtEl>
                                          <p:spTgt spid="15"/>
                                        </p:tgtEl>
                                        <p:attrNameLst>
                                          <p:attrName>ppt_y</p:attrName>
                                        </p:attrNameLst>
                                      </p:cBhvr>
                                      <p:tavLst>
                                        <p:tav tm="0">
                                          <p:val>
                                            <p:strVal val="1+#ppt_h/2"/>
                                          </p:val>
                                        </p:tav>
                                        <p:tav tm="100000">
                                          <p:val>
                                            <p:strVal val="#ppt_y"/>
                                          </p:val>
                                        </p:tav>
                                      </p:tavLst>
                                    </p:anim>
                                  </p:childTnLst>
                                </p:cTn>
                              </p:par>
                            </p:childTnLst>
                          </p:cTn>
                        </p:par>
                        <p:par>
                          <p:cTn id="33" fill="hold">
                            <p:stCondLst>
                              <p:cond delay="3750"/>
                            </p:stCondLst>
                            <p:childTnLst>
                              <p:par>
                                <p:cTn id="34" presetID="52" presetClass="entr" presetSubtype="0" fill="hold" grpId="0" nodeType="afterEffect">
                                  <p:stCondLst>
                                    <p:cond delay="0"/>
                                  </p:stCondLst>
                                  <p:childTnLst>
                                    <p:set>
                                      <p:cBhvr>
                                        <p:cTn id="35" dur="1" fill="hold">
                                          <p:stCondLst>
                                            <p:cond delay="0"/>
                                          </p:stCondLst>
                                        </p:cTn>
                                        <p:tgtEl>
                                          <p:spTgt spid="17"/>
                                        </p:tgtEl>
                                        <p:attrNameLst>
                                          <p:attrName>style.visibility</p:attrName>
                                        </p:attrNameLst>
                                      </p:cBhvr>
                                      <p:to>
                                        <p:strVal val="visible"/>
                                      </p:to>
                                    </p:set>
                                    <p:animScale>
                                      <p:cBhvr>
                                        <p:cTn id="36" dur="500" decel="50000" fill="hold">
                                          <p:stCondLst>
                                            <p:cond delay="0"/>
                                          </p:stCondLst>
                                        </p:cTn>
                                        <p:tgtEl>
                                          <p:spTgt spid="17"/>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7" dur="500" decel="50000" fill="hold">
                                          <p:stCondLst>
                                            <p:cond delay="0"/>
                                          </p:stCondLst>
                                        </p:cTn>
                                        <p:tgtEl>
                                          <p:spTgt spid="17"/>
                                        </p:tgtEl>
                                        <p:attrNameLst>
                                          <p:attrName>ppt_x</p:attrName>
                                          <p:attrName>ppt_y</p:attrName>
                                        </p:attrNameLst>
                                      </p:cBhvr>
                                    </p:animMotion>
                                    <p:animEffect transition="in" filter="fade">
                                      <p:cBhvr>
                                        <p:cTn id="38" dur="500"/>
                                        <p:tgtEl>
                                          <p:spTgt spid="17"/>
                                        </p:tgtEl>
                                      </p:cBhvr>
                                    </p:animEffect>
                                  </p:childTnLst>
                                </p:cTn>
                              </p:par>
                            </p:childTnLst>
                          </p:cTn>
                        </p:par>
                        <p:par>
                          <p:cTn id="39" fill="hold">
                            <p:stCondLst>
                              <p:cond delay="4250"/>
                            </p:stCondLst>
                            <p:childTnLst>
                              <p:par>
                                <p:cTn id="40" presetID="53" presetClass="entr" presetSubtype="16" fill="hold" nodeType="afterEffect">
                                  <p:stCondLst>
                                    <p:cond delay="0"/>
                                  </p:stCondLst>
                                  <p:childTnLst>
                                    <p:set>
                                      <p:cBhvr>
                                        <p:cTn id="41" dur="1" fill="hold">
                                          <p:stCondLst>
                                            <p:cond delay="0"/>
                                          </p:stCondLst>
                                        </p:cTn>
                                        <p:tgtEl>
                                          <p:spTgt spid="14"/>
                                        </p:tgtEl>
                                        <p:attrNameLst>
                                          <p:attrName>style.visibility</p:attrName>
                                        </p:attrNameLst>
                                      </p:cBhvr>
                                      <p:to>
                                        <p:strVal val="visible"/>
                                      </p:to>
                                    </p:set>
                                    <p:anim calcmode="lin" valueType="num">
                                      <p:cBhvr>
                                        <p:cTn id="42" dur="500" fill="hold"/>
                                        <p:tgtEl>
                                          <p:spTgt spid="14"/>
                                        </p:tgtEl>
                                        <p:attrNameLst>
                                          <p:attrName>ppt_w</p:attrName>
                                        </p:attrNameLst>
                                      </p:cBhvr>
                                      <p:tavLst>
                                        <p:tav tm="0">
                                          <p:val>
                                            <p:fltVal val="0"/>
                                          </p:val>
                                        </p:tav>
                                        <p:tav tm="100000">
                                          <p:val>
                                            <p:strVal val="#ppt_w"/>
                                          </p:val>
                                        </p:tav>
                                      </p:tavLst>
                                    </p:anim>
                                    <p:anim calcmode="lin" valueType="num">
                                      <p:cBhvr>
                                        <p:cTn id="43" dur="500" fill="hold"/>
                                        <p:tgtEl>
                                          <p:spTgt spid="14"/>
                                        </p:tgtEl>
                                        <p:attrNameLst>
                                          <p:attrName>ppt_h</p:attrName>
                                        </p:attrNameLst>
                                      </p:cBhvr>
                                      <p:tavLst>
                                        <p:tav tm="0">
                                          <p:val>
                                            <p:fltVal val="0"/>
                                          </p:val>
                                        </p:tav>
                                        <p:tav tm="100000">
                                          <p:val>
                                            <p:strVal val="#ppt_h"/>
                                          </p:val>
                                        </p:tav>
                                      </p:tavLst>
                                    </p:anim>
                                    <p:animEffect transition="in" filter="fade">
                                      <p:cBhvr>
                                        <p:cTn id="44" dur="500"/>
                                        <p:tgtEl>
                                          <p:spTgt spid="14"/>
                                        </p:tgtEl>
                                      </p:cBhvr>
                                    </p:animEffect>
                                  </p:childTnLst>
                                </p:cTn>
                              </p:par>
                            </p:childTnLst>
                          </p:cTn>
                        </p:par>
                        <p:par>
                          <p:cTn id="45" fill="hold">
                            <p:stCondLst>
                              <p:cond delay="4750"/>
                            </p:stCondLst>
                            <p:childTnLst>
                              <p:par>
                                <p:cTn id="46" presetID="22" presetClass="entr" presetSubtype="8" fill="hold" grpId="0" nodeType="afterEffect">
                                  <p:stCondLst>
                                    <p:cond delay="0"/>
                                  </p:stCondLst>
                                  <p:childTnLst>
                                    <p:set>
                                      <p:cBhvr>
                                        <p:cTn id="47" dur="1" fill="hold">
                                          <p:stCondLst>
                                            <p:cond delay="0"/>
                                          </p:stCondLst>
                                        </p:cTn>
                                        <p:tgtEl>
                                          <p:spTgt spid="18"/>
                                        </p:tgtEl>
                                        <p:attrNameLst>
                                          <p:attrName>style.visibility</p:attrName>
                                        </p:attrNameLst>
                                      </p:cBhvr>
                                      <p:to>
                                        <p:strVal val="visible"/>
                                      </p:to>
                                    </p:set>
                                    <p:animEffect transition="in" filter="wipe(left)">
                                      <p:cBhvr>
                                        <p:cTn id="48"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37595D57-88C9-49D0-BB18-080D4485A32B}"/>
              </a:ext>
            </a:extLst>
          </p:cNvPr>
          <p:cNvSpPr/>
          <p:nvPr/>
        </p:nvSpPr>
        <p:spPr>
          <a:xfrm>
            <a:off x="981813" y="1112794"/>
            <a:ext cx="11052344" cy="839653"/>
          </a:xfrm>
          <a:prstGeom prst="rect">
            <a:avLst/>
          </a:prstGeom>
        </p:spPr>
        <p:txBody>
          <a:bodyPr wrap="square">
            <a:spAutoFit/>
          </a:bodyPr>
          <a:lstStyle/>
          <a:p>
            <a:pPr algn="just" fontAlgn="base">
              <a:lnSpc>
                <a:spcPct val="125000"/>
              </a:lnSpc>
              <a:spcBef>
                <a:spcPct val="0"/>
              </a:spcBef>
              <a:spcAft>
                <a:spcPct val="0"/>
              </a:spcAft>
              <a:defRPr/>
            </a:pPr>
            <a:r>
              <a:rPr lang="zh-CN" altLang="en-US" sz="2100" kern="0" dirty="0">
                <a:solidFill>
                  <a:srgbClr val="C00000"/>
                </a:solidFill>
                <a:cs typeface="+mn-ea"/>
                <a:sym typeface="+mn-lt"/>
              </a:rPr>
              <a:t>民主生活会制度</a:t>
            </a:r>
            <a:r>
              <a:rPr lang="zh-CN" altLang="en-US" sz="2100" kern="0" dirty="0">
                <a:cs typeface="+mn-ea"/>
                <a:sym typeface="+mn-lt"/>
              </a:rPr>
              <a:t>作为群众路线教育实践活动重要环节的民主生活会制度，是在加强和改进党的建设的长期实践中形成发展起来的。为了廉政建设防止腐败避免腐败现象。</a:t>
            </a:r>
          </a:p>
        </p:txBody>
      </p:sp>
      <p:grpSp>
        <p:nvGrpSpPr>
          <p:cNvPr id="8" name="组合 7"/>
          <p:cNvGrpSpPr/>
          <p:nvPr/>
        </p:nvGrpSpPr>
        <p:grpSpPr>
          <a:xfrm>
            <a:off x="1045187" y="2081835"/>
            <a:ext cx="2181886" cy="605323"/>
            <a:chOff x="2007834" y="5712188"/>
            <a:chExt cx="2694447" cy="497091"/>
          </a:xfrm>
        </p:grpSpPr>
        <p:sp>
          <p:nvSpPr>
            <p:cNvPr id="9" name="PA-1022160">
              <a:extLst>
                <a:ext uri="{FF2B5EF4-FFF2-40B4-BE49-F238E27FC236}">
                  <a16:creationId xmlns:a16="http://schemas.microsoft.com/office/drawing/2014/main" id="{59DBC1AB-8A37-45E1-9A99-3CC44EBEEADC}"/>
                </a:ext>
              </a:extLst>
            </p:cNvPr>
            <p:cNvSpPr/>
            <p:nvPr>
              <p:custDataLst>
                <p:tags r:id="rId1"/>
              </p:custDataLst>
            </p:nvPr>
          </p:nvSpPr>
          <p:spPr>
            <a:xfrm rot="5400000">
              <a:off x="3106511" y="4613510"/>
              <a:ext cx="497091" cy="2694447"/>
            </a:xfrm>
            <a:prstGeom prst="round2SameRect">
              <a:avLst>
                <a:gd name="adj1" fmla="val 0"/>
                <a:gd name="adj2" fmla="val 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cs typeface="+mn-ea"/>
                <a:sym typeface="+mn-lt"/>
              </a:endParaRPr>
            </a:p>
          </p:txBody>
        </p:sp>
        <p:sp>
          <p:nvSpPr>
            <p:cNvPr id="10" name="矩形 9"/>
            <p:cNvSpPr/>
            <p:nvPr/>
          </p:nvSpPr>
          <p:spPr>
            <a:xfrm>
              <a:off x="2340620" y="5773683"/>
              <a:ext cx="1970073" cy="353844"/>
            </a:xfrm>
            <a:prstGeom prst="rect">
              <a:avLst/>
            </a:prstGeom>
          </p:spPr>
          <p:txBody>
            <a:bodyPr wrap="none">
              <a:spAutoFit/>
            </a:bodyPr>
            <a:lstStyle/>
            <a:p>
              <a:r>
                <a:rPr lang="zh-CN" altLang="en-US" sz="2200" dirty="0">
                  <a:solidFill>
                    <a:schemeClr val="bg1"/>
                  </a:solidFill>
                  <a:cs typeface="+mn-ea"/>
                  <a:sym typeface="+mn-lt"/>
                </a:rPr>
                <a:t>民主生活会</a:t>
              </a:r>
            </a:p>
          </p:txBody>
        </p:sp>
      </p:grpSp>
      <p:grpSp>
        <p:nvGrpSpPr>
          <p:cNvPr id="6" name="组合 5">
            <a:extLst>
              <a:ext uri="{FF2B5EF4-FFF2-40B4-BE49-F238E27FC236}">
                <a16:creationId xmlns:a16="http://schemas.microsoft.com/office/drawing/2014/main" id="{AC3CFB63-AEF9-46CC-B45D-9B1E890F6F50}"/>
              </a:ext>
            </a:extLst>
          </p:cNvPr>
          <p:cNvGrpSpPr/>
          <p:nvPr/>
        </p:nvGrpSpPr>
        <p:grpSpPr>
          <a:xfrm>
            <a:off x="1061515" y="3149035"/>
            <a:ext cx="10248164" cy="570305"/>
            <a:chOff x="1045187" y="3720535"/>
            <a:chExt cx="10248164" cy="570305"/>
          </a:xfrm>
        </p:grpSpPr>
        <p:sp>
          <p:nvSpPr>
            <p:cNvPr id="11" name="矩形 10">
              <a:extLst>
                <a:ext uri="{FF2B5EF4-FFF2-40B4-BE49-F238E27FC236}">
                  <a16:creationId xmlns:a16="http://schemas.microsoft.com/office/drawing/2014/main" id="{37595D57-88C9-49D0-BB18-080D4485A32B}"/>
                </a:ext>
              </a:extLst>
            </p:cNvPr>
            <p:cNvSpPr/>
            <p:nvPr/>
          </p:nvSpPr>
          <p:spPr>
            <a:xfrm>
              <a:off x="2255733" y="3720535"/>
              <a:ext cx="9037618" cy="461665"/>
            </a:xfrm>
            <a:prstGeom prst="rect">
              <a:avLst/>
            </a:prstGeom>
          </p:spPr>
          <p:txBody>
            <a:bodyPr wrap="square">
              <a:spAutoFit/>
            </a:bodyPr>
            <a:lstStyle/>
            <a:p>
              <a:pPr algn="just" fontAlgn="base">
                <a:spcBef>
                  <a:spcPct val="0"/>
                </a:spcBef>
                <a:spcAft>
                  <a:spcPct val="0"/>
                </a:spcAft>
                <a:defRPr/>
              </a:pPr>
              <a:r>
                <a:rPr lang="zh-CN" altLang="en-US" sz="2400" kern="0" dirty="0">
                  <a:cs typeface="+mn-ea"/>
                  <a:sym typeface="+mn-lt"/>
                </a:rPr>
                <a:t>党员领导干部召开旨在开展批评与自我批评的组织生活制度</a:t>
              </a:r>
            </a:p>
          </p:txBody>
        </p:sp>
        <p:sp>
          <p:nvSpPr>
            <p:cNvPr id="12" name="矩形: 圆角 26">
              <a:extLst>
                <a:ext uri="{FF2B5EF4-FFF2-40B4-BE49-F238E27FC236}">
                  <a16:creationId xmlns:a16="http://schemas.microsoft.com/office/drawing/2014/main" id="{0FEAE008-A17C-4202-8892-908AF6C497C4}"/>
                </a:ext>
              </a:extLst>
            </p:cNvPr>
            <p:cNvSpPr/>
            <p:nvPr/>
          </p:nvSpPr>
          <p:spPr>
            <a:xfrm>
              <a:off x="1045187" y="3723259"/>
              <a:ext cx="866758" cy="567581"/>
            </a:xfrm>
            <a:prstGeom prst="roundRect">
              <a:avLst>
                <a:gd name="adj" fmla="val 7002"/>
              </a:avLst>
            </a:prstGeom>
            <a:solidFill>
              <a:srgbClr val="C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800" i="0" u="none" strike="noStrike" kern="0" cap="none" spc="0" normalizeH="0" baseline="0" noProof="0" dirty="0">
                  <a:ln>
                    <a:noFill/>
                  </a:ln>
                  <a:solidFill>
                    <a:srgbClr val="FFFDF8"/>
                  </a:solidFill>
                  <a:effectLst/>
                  <a:uLnTx/>
                  <a:uFillTx/>
                  <a:cs typeface="+mn-ea"/>
                  <a:sym typeface="+mn-lt"/>
                </a:rPr>
                <a:t>是</a:t>
              </a:r>
            </a:p>
          </p:txBody>
        </p:sp>
        <p:sp>
          <p:nvSpPr>
            <p:cNvPr id="13" name="箭头: V 形 30">
              <a:extLst>
                <a:ext uri="{FF2B5EF4-FFF2-40B4-BE49-F238E27FC236}">
                  <a16:creationId xmlns:a16="http://schemas.microsoft.com/office/drawing/2014/main" id="{946EB75D-E63F-4E5D-A6D9-2E64E84E0781}"/>
                </a:ext>
              </a:extLst>
            </p:cNvPr>
            <p:cNvSpPr/>
            <p:nvPr/>
          </p:nvSpPr>
          <p:spPr>
            <a:xfrm flipV="1">
              <a:off x="2045499" y="3880405"/>
              <a:ext cx="167211" cy="274398"/>
            </a:xfrm>
            <a:prstGeom prst="chevron">
              <a:avLst/>
            </a:prstGeom>
            <a:solidFill>
              <a:srgbClr val="C0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400" i="0" u="none" strike="noStrike" kern="0" cap="none" spc="0" normalizeH="0" baseline="0" noProof="0">
                <a:ln>
                  <a:noFill/>
                </a:ln>
                <a:solidFill>
                  <a:prstClr val="black"/>
                </a:solidFill>
                <a:effectLst/>
                <a:uLnTx/>
                <a:uFillTx/>
                <a:cs typeface="+mn-ea"/>
                <a:sym typeface="+mn-lt"/>
              </a:endParaRPr>
            </a:p>
          </p:txBody>
        </p:sp>
      </p:grpSp>
      <p:grpSp>
        <p:nvGrpSpPr>
          <p:cNvPr id="15" name="组合 14">
            <a:extLst>
              <a:ext uri="{FF2B5EF4-FFF2-40B4-BE49-F238E27FC236}">
                <a16:creationId xmlns:a16="http://schemas.microsoft.com/office/drawing/2014/main" id="{298F9257-4076-4F54-B336-D79DB68A9276}"/>
              </a:ext>
            </a:extLst>
          </p:cNvPr>
          <p:cNvGrpSpPr/>
          <p:nvPr/>
        </p:nvGrpSpPr>
        <p:grpSpPr>
          <a:xfrm>
            <a:off x="1061515" y="3886604"/>
            <a:ext cx="10248164" cy="570305"/>
            <a:chOff x="1045187" y="4458104"/>
            <a:chExt cx="10248164" cy="570305"/>
          </a:xfrm>
        </p:grpSpPr>
        <p:sp>
          <p:nvSpPr>
            <p:cNvPr id="20" name="矩形 19">
              <a:extLst>
                <a:ext uri="{FF2B5EF4-FFF2-40B4-BE49-F238E27FC236}">
                  <a16:creationId xmlns:a16="http://schemas.microsoft.com/office/drawing/2014/main" id="{37595D57-88C9-49D0-BB18-080D4485A32B}"/>
                </a:ext>
              </a:extLst>
            </p:cNvPr>
            <p:cNvSpPr/>
            <p:nvPr/>
          </p:nvSpPr>
          <p:spPr>
            <a:xfrm>
              <a:off x="2255733" y="4458104"/>
              <a:ext cx="9037618" cy="461665"/>
            </a:xfrm>
            <a:prstGeom prst="rect">
              <a:avLst/>
            </a:prstGeom>
          </p:spPr>
          <p:txBody>
            <a:bodyPr wrap="square">
              <a:spAutoFit/>
            </a:bodyPr>
            <a:lstStyle/>
            <a:p>
              <a:pPr algn="just" fontAlgn="base">
                <a:spcBef>
                  <a:spcPct val="0"/>
                </a:spcBef>
                <a:spcAft>
                  <a:spcPct val="0"/>
                </a:spcAft>
                <a:defRPr/>
              </a:pPr>
              <a:r>
                <a:rPr lang="zh-CN" altLang="en-US" sz="2400" kern="0" dirty="0">
                  <a:cs typeface="+mn-ea"/>
                  <a:sym typeface="+mn-lt"/>
                </a:rPr>
                <a:t>党内政治生活的重要内容</a:t>
              </a:r>
            </a:p>
          </p:txBody>
        </p:sp>
        <p:sp>
          <p:nvSpPr>
            <p:cNvPr id="21" name="矩形: 圆角 26">
              <a:extLst>
                <a:ext uri="{FF2B5EF4-FFF2-40B4-BE49-F238E27FC236}">
                  <a16:creationId xmlns:a16="http://schemas.microsoft.com/office/drawing/2014/main" id="{0FEAE008-A17C-4202-8892-908AF6C497C4}"/>
                </a:ext>
              </a:extLst>
            </p:cNvPr>
            <p:cNvSpPr/>
            <p:nvPr/>
          </p:nvSpPr>
          <p:spPr>
            <a:xfrm>
              <a:off x="1045187" y="4460828"/>
              <a:ext cx="866758" cy="567581"/>
            </a:xfrm>
            <a:prstGeom prst="roundRect">
              <a:avLst>
                <a:gd name="adj" fmla="val 7002"/>
              </a:avLst>
            </a:prstGeom>
            <a:solidFill>
              <a:srgbClr val="C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800" i="0" u="none" strike="noStrike" kern="0" cap="none" spc="0" normalizeH="0" baseline="0" noProof="0" dirty="0">
                  <a:ln>
                    <a:noFill/>
                  </a:ln>
                  <a:solidFill>
                    <a:srgbClr val="FFFDF8"/>
                  </a:solidFill>
                  <a:effectLst/>
                  <a:uLnTx/>
                  <a:uFillTx/>
                  <a:cs typeface="+mn-ea"/>
                  <a:sym typeface="+mn-lt"/>
                </a:rPr>
                <a:t>是</a:t>
              </a:r>
            </a:p>
          </p:txBody>
        </p:sp>
        <p:sp>
          <p:nvSpPr>
            <p:cNvPr id="22" name="箭头: V 形 30">
              <a:extLst>
                <a:ext uri="{FF2B5EF4-FFF2-40B4-BE49-F238E27FC236}">
                  <a16:creationId xmlns:a16="http://schemas.microsoft.com/office/drawing/2014/main" id="{946EB75D-E63F-4E5D-A6D9-2E64E84E0781}"/>
                </a:ext>
              </a:extLst>
            </p:cNvPr>
            <p:cNvSpPr/>
            <p:nvPr/>
          </p:nvSpPr>
          <p:spPr>
            <a:xfrm flipV="1">
              <a:off x="2045499" y="4617974"/>
              <a:ext cx="167211" cy="274398"/>
            </a:xfrm>
            <a:prstGeom prst="chevron">
              <a:avLst/>
            </a:prstGeom>
            <a:solidFill>
              <a:srgbClr val="C0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400" i="0" u="none" strike="noStrike" kern="0" cap="none" spc="0" normalizeH="0" baseline="0" noProof="0">
                <a:ln>
                  <a:noFill/>
                </a:ln>
                <a:solidFill>
                  <a:prstClr val="black"/>
                </a:solidFill>
                <a:effectLst/>
                <a:uLnTx/>
                <a:uFillTx/>
                <a:cs typeface="+mn-ea"/>
                <a:sym typeface="+mn-lt"/>
              </a:endParaRPr>
            </a:p>
          </p:txBody>
        </p:sp>
      </p:grpSp>
      <p:grpSp>
        <p:nvGrpSpPr>
          <p:cNvPr id="16" name="组合 15">
            <a:extLst>
              <a:ext uri="{FF2B5EF4-FFF2-40B4-BE49-F238E27FC236}">
                <a16:creationId xmlns:a16="http://schemas.microsoft.com/office/drawing/2014/main" id="{80B8C340-B664-4C71-A007-7AAFFEEFD404}"/>
              </a:ext>
            </a:extLst>
          </p:cNvPr>
          <p:cNvGrpSpPr/>
          <p:nvPr/>
        </p:nvGrpSpPr>
        <p:grpSpPr>
          <a:xfrm>
            <a:off x="1061515" y="4531648"/>
            <a:ext cx="10248164" cy="707886"/>
            <a:chOff x="1045187" y="5103148"/>
            <a:chExt cx="10248164" cy="707886"/>
          </a:xfrm>
        </p:grpSpPr>
        <p:sp>
          <p:nvSpPr>
            <p:cNvPr id="24" name="矩形 23">
              <a:extLst>
                <a:ext uri="{FF2B5EF4-FFF2-40B4-BE49-F238E27FC236}">
                  <a16:creationId xmlns:a16="http://schemas.microsoft.com/office/drawing/2014/main" id="{37595D57-88C9-49D0-BB18-080D4485A32B}"/>
                </a:ext>
              </a:extLst>
            </p:cNvPr>
            <p:cNvSpPr/>
            <p:nvPr/>
          </p:nvSpPr>
          <p:spPr>
            <a:xfrm>
              <a:off x="2255733" y="5103148"/>
              <a:ext cx="9037618" cy="707886"/>
            </a:xfrm>
            <a:prstGeom prst="rect">
              <a:avLst/>
            </a:prstGeom>
          </p:spPr>
          <p:txBody>
            <a:bodyPr wrap="square">
              <a:spAutoFit/>
            </a:bodyPr>
            <a:lstStyle/>
            <a:p>
              <a:pPr algn="just" fontAlgn="base">
                <a:spcBef>
                  <a:spcPct val="0"/>
                </a:spcBef>
                <a:spcAft>
                  <a:spcPct val="0"/>
                </a:spcAft>
                <a:defRPr/>
              </a:pPr>
              <a:r>
                <a:rPr lang="zh-CN" altLang="en-US" sz="2000" kern="0" dirty="0">
                  <a:cs typeface="+mn-ea"/>
                  <a:sym typeface="+mn-lt"/>
                </a:rPr>
                <a:t>发扬党内民主、加强党内监督、依靠领导班子自身力量解决矛盾和问题的重要方式。</a:t>
              </a:r>
            </a:p>
          </p:txBody>
        </p:sp>
        <p:sp>
          <p:nvSpPr>
            <p:cNvPr id="25" name="矩形: 圆角 26">
              <a:extLst>
                <a:ext uri="{FF2B5EF4-FFF2-40B4-BE49-F238E27FC236}">
                  <a16:creationId xmlns:a16="http://schemas.microsoft.com/office/drawing/2014/main" id="{0FEAE008-A17C-4202-8892-908AF6C497C4}"/>
                </a:ext>
              </a:extLst>
            </p:cNvPr>
            <p:cNvSpPr/>
            <p:nvPr/>
          </p:nvSpPr>
          <p:spPr>
            <a:xfrm>
              <a:off x="1045187" y="5214509"/>
              <a:ext cx="866758" cy="567581"/>
            </a:xfrm>
            <a:prstGeom prst="roundRect">
              <a:avLst>
                <a:gd name="adj" fmla="val 7002"/>
              </a:avLst>
            </a:prstGeom>
            <a:solidFill>
              <a:srgbClr val="C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800" i="0" u="none" strike="noStrike" kern="0" cap="none" spc="0" normalizeH="0" baseline="0" noProof="0" dirty="0">
                  <a:ln>
                    <a:noFill/>
                  </a:ln>
                  <a:solidFill>
                    <a:srgbClr val="FFFDF8"/>
                  </a:solidFill>
                  <a:effectLst/>
                  <a:uLnTx/>
                  <a:uFillTx/>
                  <a:cs typeface="+mn-ea"/>
                  <a:sym typeface="+mn-lt"/>
                </a:rPr>
                <a:t>是</a:t>
              </a:r>
            </a:p>
          </p:txBody>
        </p:sp>
        <p:sp>
          <p:nvSpPr>
            <p:cNvPr id="26" name="箭头: V 形 30">
              <a:extLst>
                <a:ext uri="{FF2B5EF4-FFF2-40B4-BE49-F238E27FC236}">
                  <a16:creationId xmlns:a16="http://schemas.microsoft.com/office/drawing/2014/main" id="{946EB75D-E63F-4E5D-A6D9-2E64E84E0781}"/>
                </a:ext>
              </a:extLst>
            </p:cNvPr>
            <p:cNvSpPr/>
            <p:nvPr/>
          </p:nvSpPr>
          <p:spPr>
            <a:xfrm flipV="1">
              <a:off x="2045499" y="5371655"/>
              <a:ext cx="167211" cy="274398"/>
            </a:xfrm>
            <a:prstGeom prst="chevron">
              <a:avLst/>
            </a:prstGeom>
            <a:solidFill>
              <a:srgbClr val="C0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400" i="0" u="none" strike="noStrike" kern="0" cap="none" spc="0" normalizeH="0" baseline="0" noProof="0">
                <a:ln>
                  <a:noFill/>
                </a:ln>
                <a:solidFill>
                  <a:prstClr val="black"/>
                </a:solidFill>
                <a:effectLst/>
                <a:uLnTx/>
                <a:uFillTx/>
                <a:cs typeface="+mn-ea"/>
                <a:sym typeface="+mn-lt"/>
              </a:endParaRPr>
            </a:p>
          </p:txBody>
        </p:sp>
      </p:grpSp>
    </p:spTree>
    <p:extLst>
      <p:ext uri="{BB962C8B-B14F-4D97-AF65-F5344CB8AC3E}">
        <p14:creationId xmlns:p14="http://schemas.microsoft.com/office/powerpoint/2010/main" val="41421078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6" presetClass="entr" presetSubtype="21" fill="hold" nodeType="after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arn(inVertical)">
                                      <p:cBhvr>
                                        <p:cTn id="12" dur="500"/>
                                        <p:tgtEl>
                                          <p:spTgt spid="8"/>
                                        </p:tgtEl>
                                      </p:cBhvr>
                                    </p:animEffect>
                                  </p:childTnLst>
                                </p:cTn>
                              </p:par>
                            </p:childTnLst>
                          </p:cTn>
                        </p:par>
                        <p:par>
                          <p:cTn id="13" fill="hold">
                            <p:stCondLst>
                              <p:cond delay="1000"/>
                            </p:stCondLst>
                            <p:childTnLst>
                              <p:par>
                                <p:cTn id="14" presetID="22" presetClass="entr" presetSubtype="8" fill="hold" nodeType="after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wipe(left)">
                                      <p:cBhvr>
                                        <p:cTn id="16" dur="500"/>
                                        <p:tgtEl>
                                          <p:spTgt spid="6"/>
                                        </p:tgtEl>
                                      </p:cBhvr>
                                    </p:animEffect>
                                  </p:childTnLst>
                                </p:cTn>
                              </p:par>
                            </p:childTnLst>
                          </p:cTn>
                        </p:par>
                        <p:par>
                          <p:cTn id="17" fill="hold">
                            <p:stCondLst>
                              <p:cond delay="1500"/>
                            </p:stCondLst>
                            <p:childTnLst>
                              <p:par>
                                <p:cTn id="18" presetID="22" presetClass="entr" presetSubtype="8" fill="hold" nodeType="after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wipe(left)">
                                      <p:cBhvr>
                                        <p:cTn id="20" dur="500"/>
                                        <p:tgtEl>
                                          <p:spTgt spid="15"/>
                                        </p:tgtEl>
                                      </p:cBhvr>
                                    </p:animEffect>
                                  </p:childTnLst>
                                </p:cTn>
                              </p:par>
                            </p:childTnLst>
                          </p:cTn>
                        </p:par>
                        <p:par>
                          <p:cTn id="21" fill="hold">
                            <p:stCondLst>
                              <p:cond delay="2000"/>
                            </p:stCondLst>
                            <p:childTnLst>
                              <p:par>
                                <p:cTn id="22" presetID="22" presetClass="entr" presetSubtype="8" fill="hold" nodeType="after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wipe(left)">
                                      <p:cBhvr>
                                        <p:cTn id="24"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PA-1022197">
            <a:extLst>
              <a:ext uri="{FF2B5EF4-FFF2-40B4-BE49-F238E27FC236}">
                <a16:creationId xmlns:a16="http://schemas.microsoft.com/office/drawing/2014/main" id="{4982BC02-1276-403D-830B-2CA2ED9285DC}"/>
              </a:ext>
            </a:extLst>
          </p:cNvPr>
          <p:cNvCxnSpPr/>
          <p:nvPr>
            <p:custDataLst>
              <p:tags r:id="rId1"/>
            </p:custDataLst>
          </p:nvPr>
        </p:nvCxnSpPr>
        <p:spPr>
          <a:xfrm>
            <a:off x="1156715" y="868567"/>
            <a:ext cx="0" cy="4827735"/>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3" name="PA-1022198">
            <a:extLst>
              <a:ext uri="{FF2B5EF4-FFF2-40B4-BE49-F238E27FC236}">
                <a16:creationId xmlns:a16="http://schemas.microsoft.com/office/drawing/2014/main" id="{224EC10C-01B9-4BF9-9934-C3F6F77F0E21}"/>
              </a:ext>
            </a:extLst>
          </p:cNvPr>
          <p:cNvSpPr/>
          <p:nvPr>
            <p:custDataLst>
              <p:tags r:id="rId2"/>
            </p:custDataLst>
          </p:nvPr>
        </p:nvSpPr>
        <p:spPr>
          <a:xfrm>
            <a:off x="900955" y="854690"/>
            <a:ext cx="511520" cy="51152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cs typeface="+mn-ea"/>
                <a:sym typeface="+mn-lt"/>
              </a:rPr>
              <a:t>1</a:t>
            </a:r>
            <a:endParaRPr lang="zh-CN" altLang="en-US" sz="2000" dirty="0">
              <a:cs typeface="+mn-ea"/>
              <a:sym typeface="+mn-lt"/>
            </a:endParaRPr>
          </a:p>
        </p:txBody>
      </p:sp>
      <p:sp>
        <p:nvSpPr>
          <p:cNvPr id="4" name="PA-1022200">
            <a:extLst>
              <a:ext uri="{FF2B5EF4-FFF2-40B4-BE49-F238E27FC236}">
                <a16:creationId xmlns:a16="http://schemas.microsoft.com/office/drawing/2014/main" id="{DA06E8C0-F162-4F07-B45A-ED5F62205D7D}"/>
              </a:ext>
            </a:extLst>
          </p:cNvPr>
          <p:cNvSpPr/>
          <p:nvPr>
            <p:custDataLst>
              <p:tags r:id="rId3"/>
            </p:custDataLst>
          </p:nvPr>
        </p:nvSpPr>
        <p:spPr>
          <a:xfrm>
            <a:off x="1456186" y="882724"/>
            <a:ext cx="9651654" cy="397032"/>
          </a:xfrm>
          <a:prstGeom prst="rect">
            <a:avLst/>
          </a:prstGeom>
        </p:spPr>
        <p:txBody>
          <a:bodyPr wrap="square">
            <a:spAutoFit/>
          </a:bodyPr>
          <a:lstStyle/>
          <a:p>
            <a:pPr algn="just">
              <a:lnSpc>
                <a:spcPct val="130000"/>
              </a:lnSpc>
            </a:pPr>
            <a:r>
              <a:rPr lang="zh-CN" altLang="en-US" dirty="0">
                <a:solidFill>
                  <a:srgbClr val="C00000"/>
                </a:solidFill>
                <a:cs typeface="+mn-ea"/>
                <a:sym typeface="+mn-lt"/>
              </a:rPr>
              <a:t>召开民主生活会的办法和时间</a:t>
            </a:r>
            <a:endParaRPr lang="zh-CN" altLang="en-US" sz="1600" dirty="0">
              <a:cs typeface="+mn-ea"/>
              <a:sym typeface="+mn-lt"/>
            </a:endParaRPr>
          </a:p>
        </p:txBody>
      </p:sp>
      <p:sp>
        <p:nvSpPr>
          <p:cNvPr id="5" name="PA-1022198">
            <a:extLst>
              <a:ext uri="{FF2B5EF4-FFF2-40B4-BE49-F238E27FC236}">
                <a16:creationId xmlns:a16="http://schemas.microsoft.com/office/drawing/2014/main" id="{224EC10C-01B9-4BF9-9934-C3F6F77F0E21}"/>
              </a:ext>
            </a:extLst>
          </p:cNvPr>
          <p:cNvSpPr/>
          <p:nvPr>
            <p:custDataLst>
              <p:tags r:id="rId4"/>
            </p:custDataLst>
          </p:nvPr>
        </p:nvSpPr>
        <p:spPr>
          <a:xfrm>
            <a:off x="900955" y="1985662"/>
            <a:ext cx="511520" cy="51152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cs typeface="+mn-ea"/>
                <a:sym typeface="+mn-lt"/>
              </a:rPr>
              <a:t>2</a:t>
            </a:r>
            <a:endParaRPr lang="zh-CN" altLang="en-US" sz="2000" dirty="0">
              <a:cs typeface="+mn-ea"/>
              <a:sym typeface="+mn-lt"/>
            </a:endParaRPr>
          </a:p>
        </p:txBody>
      </p:sp>
      <p:sp>
        <p:nvSpPr>
          <p:cNvPr id="6" name="PA-1022200">
            <a:extLst>
              <a:ext uri="{FF2B5EF4-FFF2-40B4-BE49-F238E27FC236}">
                <a16:creationId xmlns:a16="http://schemas.microsoft.com/office/drawing/2014/main" id="{DA06E8C0-F162-4F07-B45A-ED5F62205D7D}"/>
              </a:ext>
            </a:extLst>
          </p:cNvPr>
          <p:cNvSpPr/>
          <p:nvPr>
            <p:custDataLst>
              <p:tags r:id="rId5"/>
            </p:custDataLst>
          </p:nvPr>
        </p:nvSpPr>
        <p:spPr>
          <a:xfrm>
            <a:off x="1456186" y="1986537"/>
            <a:ext cx="9651654" cy="397032"/>
          </a:xfrm>
          <a:prstGeom prst="rect">
            <a:avLst/>
          </a:prstGeom>
        </p:spPr>
        <p:txBody>
          <a:bodyPr wrap="square">
            <a:spAutoFit/>
          </a:bodyPr>
          <a:lstStyle/>
          <a:p>
            <a:pPr algn="just">
              <a:lnSpc>
                <a:spcPct val="130000"/>
              </a:lnSpc>
            </a:pPr>
            <a:r>
              <a:rPr lang="zh-CN" altLang="en-US" dirty="0">
                <a:solidFill>
                  <a:srgbClr val="C00000"/>
                </a:solidFill>
                <a:cs typeface="+mn-ea"/>
                <a:sym typeface="+mn-lt"/>
              </a:rPr>
              <a:t>民主生活会的内容</a:t>
            </a:r>
            <a:endParaRPr lang="zh-CN" altLang="en-US" sz="1600" dirty="0">
              <a:cs typeface="+mn-ea"/>
              <a:sym typeface="+mn-lt"/>
            </a:endParaRPr>
          </a:p>
        </p:txBody>
      </p:sp>
      <p:sp>
        <p:nvSpPr>
          <p:cNvPr id="13" name="PA-1022200">
            <a:extLst>
              <a:ext uri="{FF2B5EF4-FFF2-40B4-BE49-F238E27FC236}">
                <a16:creationId xmlns:a16="http://schemas.microsoft.com/office/drawing/2014/main" id="{DA06E8C0-F162-4F07-B45A-ED5F62205D7D}"/>
              </a:ext>
            </a:extLst>
          </p:cNvPr>
          <p:cNvSpPr/>
          <p:nvPr>
            <p:custDataLst>
              <p:tags r:id="rId6"/>
            </p:custDataLst>
          </p:nvPr>
        </p:nvSpPr>
        <p:spPr>
          <a:xfrm>
            <a:off x="1456186" y="1262963"/>
            <a:ext cx="10185596" cy="683264"/>
          </a:xfrm>
          <a:prstGeom prst="rect">
            <a:avLst/>
          </a:prstGeom>
        </p:spPr>
        <p:txBody>
          <a:bodyPr wrap="square">
            <a:spAutoFit/>
          </a:bodyPr>
          <a:lstStyle/>
          <a:p>
            <a:pPr algn="just">
              <a:lnSpc>
                <a:spcPct val="130000"/>
              </a:lnSpc>
            </a:pPr>
            <a:r>
              <a:rPr lang="zh-CN" altLang="en-US" sz="1600" dirty="0">
                <a:cs typeface="+mn-ea"/>
                <a:sym typeface="+mn-lt"/>
              </a:rPr>
              <a:t>一般情况下由党支部根据局党总支的安排部署，以党支部或党小组为单位进行。上级要求召开的民主生活会，必须按要求进行。民主生活会一般每年召开</a:t>
            </a:r>
            <a:r>
              <a:rPr lang="en-US" altLang="zh-CN" sz="1600" dirty="0">
                <a:solidFill>
                  <a:srgbClr val="C00000"/>
                </a:solidFill>
                <a:cs typeface="+mn-ea"/>
                <a:sym typeface="+mn-lt"/>
              </a:rPr>
              <a:t>1</a:t>
            </a:r>
            <a:r>
              <a:rPr lang="zh-CN" altLang="en-US" sz="1600" dirty="0">
                <a:solidFill>
                  <a:srgbClr val="C00000"/>
                </a:solidFill>
                <a:cs typeface="+mn-ea"/>
                <a:sym typeface="+mn-lt"/>
              </a:rPr>
              <a:t>次</a:t>
            </a:r>
            <a:r>
              <a:rPr lang="zh-CN" altLang="en-US" sz="1600" dirty="0">
                <a:cs typeface="+mn-ea"/>
                <a:sym typeface="+mn-lt"/>
              </a:rPr>
              <a:t>，分别由支部书记或党小组长主持。</a:t>
            </a:r>
          </a:p>
        </p:txBody>
      </p:sp>
      <p:sp>
        <p:nvSpPr>
          <p:cNvPr id="14" name="PA-1022200">
            <a:extLst>
              <a:ext uri="{FF2B5EF4-FFF2-40B4-BE49-F238E27FC236}">
                <a16:creationId xmlns:a16="http://schemas.microsoft.com/office/drawing/2014/main" id="{DA06E8C0-F162-4F07-B45A-ED5F62205D7D}"/>
              </a:ext>
            </a:extLst>
          </p:cNvPr>
          <p:cNvSpPr/>
          <p:nvPr>
            <p:custDataLst>
              <p:tags r:id="rId7"/>
            </p:custDataLst>
          </p:nvPr>
        </p:nvSpPr>
        <p:spPr>
          <a:xfrm>
            <a:off x="1456186" y="2403895"/>
            <a:ext cx="10185596" cy="683264"/>
          </a:xfrm>
          <a:prstGeom prst="rect">
            <a:avLst/>
          </a:prstGeom>
        </p:spPr>
        <p:txBody>
          <a:bodyPr wrap="square">
            <a:spAutoFit/>
          </a:bodyPr>
          <a:lstStyle/>
          <a:p>
            <a:pPr algn="just">
              <a:lnSpc>
                <a:spcPct val="130000"/>
              </a:lnSpc>
            </a:pPr>
            <a:r>
              <a:rPr lang="zh-CN" altLang="en-US" sz="1600" dirty="0">
                <a:cs typeface="+mn-ea"/>
                <a:sym typeface="+mn-lt"/>
              </a:rPr>
              <a:t>一般要围绕党的中心工作和现阶段的工作任务谈思想、谈认识，上级党组织要求召开的民主生活会要结合实际确定内容。</a:t>
            </a:r>
          </a:p>
        </p:txBody>
      </p:sp>
      <p:sp>
        <p:nvSpPr>
          <p:cNvPr id="15" name="PA-1022200">
            <a:extLst>
              <a:ext uri="{FF2B5EF4-FFF2-40B4-BE49-F238E27FC236}">
                <a16:creationId xmlns:a16="http://schemas.microsoft.com/office/drawing/2014/main" id="{DA06E8C0-F162-4F07-B45A-ED5F62205D7D}"/>
              </a:ext>
            </a:extLst>
          </p:cNvPr>
          <p:cNvSpPr/>
          <p:nvPr>
            <p:custDataLst>
              <p:tags r:id="rId8"/>
            </p:custDataLst>
          </p:nvPr>
        </p:nvSpPr>
        <p:spPr>
          <a:xfrm>
            <a:off x="1456186" y="3235416"/>
            <a:ext cx="10185596" cy="2316403"/>
          </a:xfrm>
          <a:prstGeom prst="rect">
            <a:avLst/>
          </a:prstGeom>
        </p:spPr>
        <p:txBody>
          <a:bodyPr wrap="square">
            <a:spAutoFit/>
          </a:bodyPr>
          <a:lstStyle/>
          <a:p>
            <a:pPr algn="just">
              <a:lnSpc>
                <a:spcPct val="150000"/>
              </a:lnSpc>
            </a:pPr>
            <a:r>
              <a:rPr lang="en-US" altLang="zh-CN" sz="1400" dirty="0">
                <a:cs typeface="+mn-ea"/>
                <a:sym typeface="+mn-lt"/>
              </a:rPr>
              <a:t>1</a:t>
            </a:r>
            <a:r>
              <a:rPr lang="zh-CN" altLang="en-US" sz="1400" dirty="0">
                <a:cs typeface="+mn-ea"/>
                <a:sym typeface="+mn-lt"/>
              </a:rPr>
              <a:t>、传达中央和上级党组织的指示、决定、报告和文件，结合实际，认真学习和讨论，提出意见和建议。 　　</a:t>
            </a:r>
            <a:endParaRPr lang="en-US" altLang="zh-CN" sz="1400" dirty="0">
              <a:cs typeface="+mn-ea"/>
              <a:sym typeface="+mn-lt"/>
            </a:endParaRPr>
          </a:p>
          <a:p>
            <a:pPr algn="just">
              <a:lnSpc>
                <a:spcPct val="150000"/>
              </a:lnSpc>
            </a:pPr>
            <a:r>
              <a:rPr lang="en-US" altLang="zh-CN" sz="1400" dirty="0">
                <a:cs typeface="+mn-ea"/>
                <a:sym typeface="+mn-lt"/>
              </a:rPr>
              <a:t>2</a:t>
            </a:r>
            <a:r>
              <a:rPr lang="zh-CN" altLang="en-US" sz="1400" dirty="0">
                <a:cs typeface="+mn-ea"/>
                <a:sym typeface="+mn-lt"/>
              </a:rPr>
              <a:t>、组织学习政治理论，学习党的路线、方针、政策，学习党章和党的基本知识，学习马列主义、毛泽东思想、邓小平理论、“三个代表”重要思想及科学发展观，不断提高党员的思想觉悟和政治理论水平，增强党性修养。 　　</a:t>
            </a:r>
            <a:endParaRPr lang="en-US" altLang="zh-CN" sz="1400" dirty="0">
              <a:cs typeface="+mn-ea"/>
              <a:sym typeface="+mn-lt"/>
            </a:endParaRPr>
          </a:p>
          <a:p>
            <a:pPr algn="just">
              <a:lnSpc>
                <a:spcPct val="150000"/>
              </a:lnSpc>
            </a:pPr>
            <a:r>
              <a:rPr lang="en-US" altLang="zh-CN" sz="1400" dirty="0">
                <a:cs typeface="+mn-ea"/>
                <a:sym typeface="+mn-lt"/>
              </a:rPr>
              <a:t>3</a:t>
            </a:r>
            <a:r>
              <a:rPr lang="zh-CN" altLang="en-US" sz="1400" dirty="0">
                <a:cs typeface="+mn-ea"/>
                <a:sym typeface="+mn-lt"/>
              </a:rPr>
              <a:t>、听取党员思想汇报，检查党员工作和学习以及支部交办任务的完成情况。 　　</a:t>
            </a:r>
            <a:endParaRPr lang="en-US" altLang="zh-CN" sz="1400" dirty="0">
              <a:cs typeface="+mn-ea"/>
              <a:sym typeface="+mn-lt"/>
            </a:endParaRPr>
          </a:p>
          <a:p>
            <a:pPr algn="just">
              <a:lnSpc>
                <a:spcPct val="150000"/>
              </a:lnSpc>
            </a:pPr>
            <a:r>
              <a:rPr lang="en-US" altLang="zh-CN" sz="1400" dirty="0">
                <a:cs typeface="+mn-ea"/>
                <a:sym typeface="+mn-lt"/>
              </a:rPr>
              <a:t>4</a:t>
            </a:r>
            <a:r>
              <a:rPr lang="zh-CN" altLang="en-US" sz="1400" dirty="0">
                <a:cs typeface="+mn-ea"/>
                <a:sym typeface="+mn-lt"/>
              </a:rPr>
              <a:t>、开展批评与自我批评。引导党员正确开展批评与自我批评，分清是非，坚持原则，根据“团结－－批评－－团结”的原则，严格要求，热情帮助，真正达到弄清思想，团结奋进的目的。 　　</a:t>
            </a:r>
            <a:endParaRPr lang="en-US" altLang="zh-CN" sz="1400" dirty="0">
              <a:cs typeface="+mn-ea"/>
              <a:sym typeface="+mn-lt"/>
            </a:endParaRPr>
          </a:p>
          <a:p>
            <a:pPr algn="just">
              <a:lnSpc>
                <a:spcPct val="150000"/>
              </a:lnSpc>
            </a:pPr>
            <a:r>
              <a:rPr lang="en-US" altLang="zh-CN" sz="1400" dirty="0">
                <a:cs typeface="+mn-ea"/>
                <a:sym typeface="+mn-lt"/>
              </a:rPr>
              <a:t>5</a:t>
            </a:r>
            <a:r>
              <a:rPr lang="zh-CN" altLang="en-US" sz="1400" dirty="0">
                <a:cs typeface="+mn-ea"/>
                <a:sym typeface="+mn-lt"/>
              </a:rPr>
              <a:t>、分析群众的思想情绪，关心群众的生活，反映群众的意见和要求。</a:t>
            </a:r>
            <a:endParaRPr lang="en-US" altLang="zh-CN" sz="1400" dirty="0">
              <a:cs typeface="+mn-ea"/>
              <a:sym typeface="+mn-lt"/>
            </a:endParaRPr>
          </a:p>
        </p:txBody>
      </p:sp>
    </p:spTree>
    <p:extLst>
      <p:ext uri="{BB962C8B-B14F-4D97-AF65-F5344CB8AC3E}">
        <p14:creationId xmlns:p14="http://schemas.microsoft.com/office/powerpoint/2010/main" val="2936606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anim calcmode="lin" valueType="num">
                                      <p:cBhvr>
                                        <p:cTn id="12" dur="500" fill="hold"/>
                                        <p:tgtEl>
                                          <p:spTgt spid="3"/>
                                        </p:tgtEl>
                                        <p:attrNameLst>
                                          <p:attrName>ppt_x</p:attrName>
                                        </p:attrNameLst>
                                      </p:cBhvr>
                                      <p:tavLst>
                                        <p:tav tm="0">
                                          <p:val>
                                            <p:strVal val="#ppt_x"/>
                                          </p:val>
                                        </p:tav>
                                        <p:tav tm="100000">
                                          <p:val>
                                            <p:strVal val="#ppt_x"/>
                                          </p:val>
                                        </p:tav>
                                      </p:tavLst>
                                    </p:anim>
                                    <p:anim calcmode="lin" valueType="num">
                                      <p:cBhvr>
                                        <p:cTn id="13" dur="500" fill="hold"/>
                                        <p:tgtEl>
                                          <p:spTgt spid="3"/>
                                        </p:tgtEl>
                                        <p:attrNameLst>
                                          <p:attrName>ppt_y</p:attrName>
                                        </p:attrNameLst>
                                      </p:cBhvr>
                                      <p:tavLst>
                                        <p:tav tm="0">
                                          <p:val>
                                            <p:strVal val="#ppt_y+.1"/>
                                          </p:val>
                                        </p:tav>
                                        <p:tav tm="100000">
                                          <p:val>
                                            <p:strVal val="#ppt_y"/>
                                          </p:val>
                                        </p:tav>
                                      </p:tavLst>
                                    </p:anim>
                                  </p:childTnLst>
                                </p:cTn>
                              </p:par>
                            </p:childTnLst>
                          </p:cTn>
                        </p:par>
                        <p:par>
                          <p:cTn id="14" fill="hold">
                            <p:stCondLst>
                              <p:cond delay="1000"/>
                            </p:stCondLst>
                            <p:childTnLst>
                              <p:par>
                                <p:cTn id="15" presetID="22" presetClass="entr" presetSubtype="8" fill="hold" grpId="0" nodeType="after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left)">
                                      <p:cBhvr>
                                        <p:cTn id="17" dur="500"/>
                                        <p:tgtEl>
                                          <p:spTgt spid="4"/>
                                        </p:tgtEl>
                                      </p:cBhvr>
                                    </p:animEffect>
                                  </p:childTnLst>
                                </p:cTn>
                              </p:par>
                            </p:childTnLst>
                          </p:cTn>
                        </p:par>
                        <p:par>
                          <p:cTn id="18" fill="hold">
                            <p:stCondLst>
                              <p:cond delay="1500"/>
                            </p:stCondLst>
                            <p:childTnLst>
                              <p:par>
                                <p:cTn id="19" presetID="42" presetClass="entr" presetSubtype="0" fill="hold" grpId="0" nodeType="after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anim calcmode="lin" valueType="num">
                                      <p:cBhvr>
                                        <p:cTn id="22" dur="500" fill="hold"/>
                                        <p:tgtEl>
                                          <p:spTgt spid="5"/>
                                        </p:tgtEl>
                                        <p:attrNameLst>
                                          <p:attrName>ppt_x</p:attrName>
                                        </p:attrNameLst>
                                      </p:cBhvr>
                                      <p:tavLst>
                                        <p:tav tm="0">
                                          <p:val>
                                            <p:strVal val="#ppt_x"/>
                                          </p:val>
                                        </p:tav>
                                        <p:tav tm="100000">
                                          <p:val>
                                            <p:strVal val="#ppt_x"/>
                                          </p:val>
                                        </p:tav>
                                      </p:tavLst>
                                    </p:anim>
                                    <p:anim calcmode="lin" valueType="num">
                                      <p:cBhvr>
                                        <p:cTn id="23" dur="500" fill="hold"/>
                                        <p:tgtEl>
                                          <p:spTgt spid="5"/>
                                        </p:tgtEl>
                                        <p:attrNameLst>
                                          <p:attrName>ppt_y</p:attrName>
                                        </p:attrNameLst>
                                      </p:cBhvr>
                                      <p:tavLst>
                                        <p:tav tm="0">
                                          <p:val>
                                            <p:strVal val="#ppt_y+.1"/>
                                          </p:val>
                                        </p:tav>
                                        <p:tav tm="100000">
                                          <p:val>
                                            <p:strVal val="#ppt_y"/>
                                          </p:val>
                                        </p:tav>
                                      </p:tavLst>
                                    </p:anim>
                                  </p:childTnLst>
                                </p:cTn>
                              </p:par>
                            </p:childTnLst>
                          </p:cTn>
                        </p:par>
                        <p:par>
                          <p:cTn id="24" fill="hold">
                            <p:stCondLst>
                              <p:cond delay="2000"/>
                            </p:stCondLst>
                            <p:childTnLst>
                              <p:par>
                                <p:cTn id="25" presetID="22" presetClass="entr" presetSubtype="8" fill="hold" grpId="0" nodeType="after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wipe(left)">
                                      <p:cBhvr>
                                        <p:cTn id="27" dur="500"/>
                                        <p:tgtEl>
                                          <p:spTgt spid="6"/>
                                        </p:tgtEl>
                                      </p:cBhvr>
                                    </p:animEffect>
                                  </p:childTnLst>
                                </p:cTn>
                              </p:par>
                            </p:childTnLst>
                          </p:cTn>
                        </p:par>
                        <p:par>
                          <p:cTn id="28" fill="hold">
                            <p:stCondLst>
                              <p:cond delay="2500"/>
                            </p:stCondLst>
                            <p:childTnLst>
                              <p:par>
                                <p:cTn id="29" presetID="22" presetClass="entr" presetSubtype="8" fill="hold" grpId="0" nodeType="after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wipe(left)">
                                      <p:cBhvr>
                                        <p:cTn id="31" dur="500"/>
                                        <p:tgtEl>
                                          <p:spTgt spid="13"/>
                                        </p:tgtEl>
                                      </p:cBhvr>
                                    </p:animEffect>
                                  </p:childTnLst>
                                </p:cTn>
                              </p:par>
                            </p:childTnLst>
                          </p:cTn>
                        </p:par>
                        <p:par>
                          <p:cTn id="32" fill="hold">
                            <p:stCondLst>
                              <p:cond delay="3000"/>
                            </p:stCondLst>
                            <p:childTnLst>
                              <p:par>
                                <p:cTn id="33" presetID="22" presetClass="entr" presetSubtype="8" fill="hold" grpId="0" nodeType="after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wipe(left)">
                                      <p:cBhvr>
                                        <p:cTn id="35" dur="500"/>
                                        <p:tgtEl>
                                          <p:spTgt spid="14"/>
                                        </p:tgtEl>
                                      </p:cBhvr>
                                    </p:animEffect>
                                  </p:childTnLst>
                                </p:cTn>
                              </p:par>
                            </p:childTnLst>
                          </p:cTn>
                        </p:par>
                        <p:par>
                          <p:cTn id="36" fill="hold">
                            <p:stCondLst>
                              <p:cond delay="3500"/>
                            </p:stCondLst>
                            <p:childTnLst>
                              <p:par>
                                <p:cTn id="37" presetID="22" presetClass="entr" presetSubtype="8" fill="hold" grpId="0" nodeType="after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wipe(left)">
                                      <p:cBhvr>
                                        <p:cTn id="39"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5" grpId="0" animBg="1"/>
      <p:bldP spid="6" grpId="0"/>
      <p:bldP spid="13" grpId="0"/>
      <p:bldP spid="14" grpId="0"/>
      <p:bldP spid="1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PA-1022197">
            <a:extLst>
              <a:ext uri="{FF2B5EF4-FFF2-40B4-BE49-F238E27FC236}">
                <a16:creationId xmlns:a16="http://schemas.microsoft.com/office/drawing/2014/main" id="{4982BC02-1276-403D-830B-2CA2ED9285DC}"/>
              </a:ext>
            </a:extLst>
          </p:cNvPr>
          <p:cNvCxnSpPr/>
          <p:nvPr>
            <p:custDataLst>
              <p:tags r:id="rId1"/>
            </p:custDataLst>
          </p:nvPr>
        </p:nvCxnSpPr>
        <p:spPr>
          <a:xfrm>
            <a:off x="1030106" y="1069689"/>
            <a:ext cx="0" cy="4623843"/>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15" name="PA-1022200">
            <a:extLst>
              <a:ext uri="{FF2B5EF4-FFF2-40B4-BE49-F238E27FC236}">
                <a16:creationId xmlns:a16="http://schemas.microsoft.com/office/drawing/2014/main" id="{DA06E8C0-F162-4F07-B45A-ED5F62205D7D}"/>
              </a:ext>
            </a:extLst>
          </p:cNvPr>
          <p:cNvSpPr/>
          <p:nvPr>
            <p:custDataLst>
              <p:tags r:id="rId2"/>
            </p:custDataLst>
          </p:nvPr>
        </p:nvSpPr>
        <p:spPr>
          <a:xfrm>
            <a:off x="1329577" y="1069689"/>
            <a:ext cx="10185596" cy="2031325"/>
          </a:xfrm>
          <a:prstGeom prst="rect">
            <a:avLst/>
          </a:prstGeom>
        </p:spPr>
        <p:txBody>
          <a:bodyPr wrap="square">
            <a:spAutoFit/>
          </a:bodyPr>
          <a:lstStyle/>
          <a:p>
            <a:pPr algn="just">
              <a:lnSpc>
                <a:spcPct val="150000"/>
              </a:lnSpc>
            </a:pPr>
            <a:r>
              <a:rPr lang="en-US" altLang="zh-CN" sz="1400" dirty="0">
                <a:cs typeface="+mn-ea"/>
                <a:sym typeface="+mn-lt"/>
              </a:rPr>
              <a:t>6</a:t>
            </a:r>
            <a:r>
              <a:rPr lang="zh-CN" altLang="en-US" sz="1400" dirty="0">
                <a:cs typeface="+mn-ea"/>
                <a:sym typeface="+mn-lt"/>
              </a:rPr>
              <a:t>、讨论发展党员的工作情况，制订培养、教育和考察积极分子的具体措施，检查落实情况，总结党建工作中的经验，查找存在的问题，讨论预备党员的转正问题。</a:t>
            </a:r>
            <a:endParaRPr lang="en-US" altLang="zh-CN" sz="1400" dirty="0">
              <a:cs typeface="+mn-ea"/>
              <a:sym typeface="+mn-lt"/>
            </a:endParaRPr>
          </a:p>
          <a:p>
            <a:pPr algn="just">
              <a:lnSpc>
                <a:spcPct val="150000"/>
              </a:lnSpc>
            </a:pPr>
            <a:r>
              <a:rPr lang="en-US" altLang="zh-CN" sz="1400" dirty="0">
                <a:cs typeface="+mn-ea"/>
                <a:sym typeface="+mn-lt"/>
              </a:rPr>
              <a:t>7</a:t>
            </a:r>
            <a:r>
              <a:rPr lang="zh-CN" altLang="en-US" sz="1400" dirty="0">
                <a:cs typeface="+mn-ea"/>
                <a:sym typeface="+mn-lt"/>
              </a:rPr>
              <a:t>、检查党员执行党章和</a:t>
            </a:r>
            <a:r>
              <a:rPr lang="en-US" altLang="zh-CN" sz="1400" dirty="0">
                <a:cs typeface="+mn-ea"/>
                <a:sym typeface="+mn-lt"/>
              </a:rPr>
              <a:t>《</a:t>
            </a:r>
            <a:r>
              <a:rPr lang="zh-CN" altLang="en-US" sz="1400" dirty="0">
                <a:cs typeface="+mn-ea"/>
                <a:sym typeface="+mn-lt"/>
              </a:rPr>
              <a:t>关于党内政治生活的若干准则</a:t>
            </a:r>
            <a:r>
              <a:rPr lang="en-US" altLang="zh-CN" sz="1400" dirty="0">
                <a:cs typeface="+mn-ea"/>
                <a:sym typeface="+mn-lt"/>
              </a:rPr>
              <a:t>》</a:t>
            </a:r>
            <a:r>
              <a:rPr lang="zh-CN" altLang="en-US" sz="1400" dirty="0">
                <a:cs typeface="+mn-ea"/>
                <a:sym typeface="+mn-lt"/>
              </a:rPr>
              <a:t>的情况，讨论党员在党风党纪方面存在的问题，弘扬正气，表彰先进。对犯有错误的，违犯纪律的党员提出批评，进行教育，帮助党员端正党风，自觉遵守党的纪律。 　　</a:t>
            </a:r>
            <a:endParaRPr lang="en-US" altLang="zh-CN" sz="1400" dirty="0">
              <a:cs typeface="+mn-ea"/>
              <a:sym typeface="+mn-lt"/>
            </a:endParaRPr>
          </a:p>
          <a:p>
            <a:pPr algn="just">
              <a:lnSpc>
                <a:spcPct val="150000"/>
              </a:lnSpc>
            </a:pPr>
            <a:r>
              <a:rPr lang="en-US" altLang="zh-CN" sz="1400" dirty="0">
                <a:cs typeface="+mn-ea"/>
                <a:sym typeface="+mn-lt"/>
              </a:rPr>
              <a:t>8</a:t>
            </a:r>
            <a:r>
              <a:rPr lang="zh-CN" altLang="en-US" sz="1400" dirty="0">
                <a:cs typeface="+mn-ea"/>
                <a:sym typeface="+mn-lt"/>
              </a:rPr>
              <a:t>、组织党员参观革命遗址，使党员接受党史和优良传统的教育，组织党员观看教育有意义的电影、戏剧、参观社会主义建设新成就，听取先进典型和烈士事迹报告。</a:t>
            </a:r>
          </a:p>
        </p:txBody>
      </p:sp>
      <p:sp>
        <p:nvSpPr>
          <p:cNvPr id="10" name="PA-1022198">
            <a:extLst>
              <a:ext uri="{FF2B5EF4-FFF2-40B4-BE49-F238E27FC236}">
                <a16:creationId xmlns:a16="http://schemas.microsoft.com/office/drawing/2014/main" id="{224EC10C-01B9-4BF9-9934-C3F6F77F0E21}"/>
              </a:ext>
            </a:extLst>
          </p:cNvPr>
          <p:cNvSpPr/>
          <p:nvPr>
            <p:custDataLst>
              <p:tags r:id="rId3"/>
            </p:custDataLst>
          </p:nvPr>
        </p:nvSpPr>
        <p:spPr>
          <a:xfrm>
            <a:off x="774346" y="3156215"/>
            <a:ext cx="511520" cy="51152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cs typeface="+mn-ea"/>
                <a:sym typeface="+mn-lt"/>
              </a:rPr>
              <a:t>3</a:t>
            </a:r>
            <a:endParaRPr lang="zh-CN" altLang="en-US" sz="2000" dirty="0">
              <a:cs typeface="+mn-ea"/>
              <a:sym typeface="+mn-lt"/>
            </a:endParaRPr>
          </a:p>
        </p:txBody>
      </p:sp>
      <p:sp>
        <p:nvSpPr>
          <p:cNvPr id="11" name="PA-1022200">
            <a:extLst>
              <a:ext uri="{FF2B5EF4-FFF2-40B4-BE49-F238E27FC236}">
                <a16:creationId xmlns:a16="http://schemas.microsoft.com/office/drawing/2014/main" id="{DA06E8C0-F162-4F07-B45A-ED5F62205D7D}"/>
              </a:ext>
            </a:extLst>
          </p:cNvPr>
          <p:cNvSpPr/>
          <p:nvPr>
            <p:custDataLst>
              <p:tags r:id="rId4"/>
            </p:custDataLst>
          </p:nvPr>
        </p:nvSpPr>
        <p:spPr>
          <a:xfrm>
            <a:off x="1329577" y="3184249"/>
            <a:ext cx="9651654" cy="397032"/>
          </a:xfrm>
          <a:prstGeom prst="rect">
            <a:avLst/>
          </a:prstGeom>
        </p:spPr>
        <p:txBody>
          <a:bodyPr wrap="square">
            <a:spAutoFit/>
          </a:bodyPr>
          <a:lstStyle/>
          <a:p>
            <a:pPr algn="just">
              <a:lnSpc>
                <a:spcPct val="130000"/>
              </a:lnSpc>
            </a:pPr>
            <a:r>
              <a:rPr lang="zh-CN" altLang="en-US" dirty="0">
                <a:solidFill>
                  <a:srgbClr val="C00000"/>
                </a:solidFill>
                <a:cs typeface="+mn-ea"/>
                <a:sym typeface="+mn-lt"/>
              </a:rPr>
              <a:t>召开民主生活会的要求</a:t>
            </a:r>
            <a:endParaRPr lang="zh-CN" altLang="en-US" sz="1600" dirty="0">
              <a:cs typeface="+mn-ea"/>
              <a:sym typeface="+mn-lt"/>
            </a:endParaRPr>
          </a:p>
        </p:txBody>
      </p:sp>
      <p:sp>
        <p:nvSpPr>
          <p:cNvPr id="12" name="PA-1022200">
            <a:extLst>
              <a:ext uri="{FF2B5EF4-FFF2-40B4-BE49-F238E27FC236}">
                <a16:creationId xmlns:a16="http://schemas.microsoft.com/office/drawing/2014/main" id="{DA06E8C0-F162-4F07-B45A-ED5F62205D7D}"/>
              </a:ext>
            </a:extLst>
          </p:cNvPr>
          <p:cNvSpPr/>
          <p:nvPr>
            <p:custDataLst>
              <p:tags r:id="rId5"/>
            </p:custDataLst>
          </p:nvPr>
        </p:nvSpPr>
        <p:spPr>
          <a:xfrm>
            <a:off x="1329577" y="3564488"/>
            <a:ext cx="10185596" cy="2129044"/>
          </a:xfrm>
          <a:prstGeom prst="rect">
            <a:avLst/>
          </a:prstGeom>
        </p:spPr>
        <p:txBody>
          <a:bodyPr wrap="square">
            <a:spAutoFit/>
          </a:bodyPr>
          <a:lstStyle/>
          <a:p>
            <a:pPr algn="just">
              <a:lnSpc>
                <a:spcPct val="150000"/>
              </a:lnSpc>
            </a:pPr>
            <a:r>
              <a:rPr lang="en-US" altLang="zh-CN" sz="1500" dirty="0">
                <a:cs typeface="+mn-ea"/>
                <a:sym typeface="+mn-lt"/>
              </a:rPr>
              <a:t>1</a:t>
            </a:r>
            <a:r>
              <a:rPr lang="zh-CN" altLang="en-US" sz="1500" dirty="0">
                <a:cs typeface="+mn-ea"/>
                <a:sym typeface="+mn-lt"/>
              </a:rPr>
              <a:t>、根据内容，做好准备，开会前，党小组长或支部书记与支部委员商定会议的内容、召开的方法以及应注意的问题，并将议题会前通知党员，让每个党员作好准备。 </a:t>
            </a:r>
            <a:endParaRPr lang="en-US" altLang="zh-CN" sz="1500" dirty="0">
              <a:cs typeface="+mn-ea"/>
              <a:sym typeface="+mn-lt"/>
            </a:endParaRPr>
          </a:p>
          <a:p>
            <a:pPr algn="just">
              <a:lnSpc>
                <a:spcPct val="150000"/>
              </a:lnSpc>
            </a:pPr>
            <a:r>
              <a:rPr lang="en-US" altLang="zh-CN" sz="1500" dirty="0">
                <a:cs typeface="+mn-ea"/>
                <a:sym typeface="+mn-lt"/>
              </a:rPr>
              <a:t>2</a:t>
            </a:r>
            <a:r>
              <a:rPr lang="zh-CN" altLang="en-US" sz="1500" dirty="0">
                <a:cs typeface="+mn-ea"/>
                <a:sym typeface="+mn-lt"/>
              </a:rPr>
              <a:t>、抓住中心，组织讨论，召开民主生活会，应认真掌握中心议题，组织党员展开讨论，防止漫无边际，离题太远。 </a:t>
            </a:r>
            <a:endParaRPr lang="en-US" altLang="zh-CN" sz="1500" dirty="0">
              <a:cs typeface="+mn-ea"/>
              <a:sym typeface="+mn-lt"/>
            </a:endParaRPr>
          </a:p>
          <a:p>
            <a:pPr algn="just">
              <a:lnSpc>
                <a:spcPct val="150000"/>
              </a:lnSpc>
            </a:pPr>
            <a:r>
              <a:rPr lang="en-US" altLang="zh-CN" sz="1500" dirty="0">
                <a:cs typeface="+mn-ea"/>
                <a:sym typeface="+mn-lt"/>
              </a:rPr>
              <a:t>3</a:t>
            </a:r>
            <a:r>
              <a:rPr lang="zh-CN" altLang="en-US" sz="1500" dirty="0">
                <a:cs typeface="+mn-ea"/>
                <a:sym typeface="+mn-lt"/>
              </a:rPr>
              <a:t>、善于启发，进行诱导，防止无话可说的冷场现象。 </a:t>
            </a:r>
            <a:endParaRPr lang="en-US" altLang="zh-CN" sz="1500" dirty="0">
              <a:cs typeface="+mn-ea"/>
              <a:sym typeface="+mn-lt"/>
            </a:endParaRPr>
          </a:p>
          <a:p>
            <a:pPr algn="just">
              <a:lnSpc>
                <a:spcPct val="150000"/>
              </a:lnSpc>
            </a:pPr>
            <a:r>
              <a:rPr lang="en-US" altLang="zh-CN" sz="1500" dirty="0">
                <a:cs typeface="+mn-ea"/>
                <a:sym typeface="+mn-lt"/>
              </a:rPr>
              <a:t>4</a:t>
            </a:r>
            <a:r>
              <a:rPr lang="zh-CN" altLang="en-US" sz="1500" dirty="0">
                <a:cs typeface="+mn-ea"/>
                <a:sym typeface="+mn-lt"/>
              </a:rPr>
              <a:t>、统一思想，归纳小结，讨论中如发生意见分歧，要让大家反复讨论，力求做到思想统一，每次民主生活会，在结束前要归纳小结。</a:t>
            </a:r>
          </a:p>
        </p:txBody>
      </p:sp>
    </p:spTree>
    <p:extLst>
      <p:ext uri="{BB962C8B-B14F-4D97-AF65-F5344CB8AC3E}">
        <p14:creationId xmlns:p14="http://schemas.microsoft.com/office/powerpoint/2010/main" val="123308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wipe(left)">
                                      <p:cBhvr>
                                        <p:cTn id="11" dur="500"/>
                                        <p:tgtEl>
                                          <p:spTgt spid="15"/>
                                        </p:tgtEl>
                                      </p:cBhvr>
                                    </p:animEffect>
                                  </p:childTnLst>
                                </p:cTn>
                              </p:par>
                            </p:childTnLst>
                          </p:cTn>
                        </p:par>
                        <p:par>
                          <p:cTn id="12" fill="hold">
                            <p:stCondLst>
                              <p:cond delay="1000"/>
                            </p:stCondLst>
                            <p:childTnLst>
                              <p:par>
                                <p:cTn id="13" presetID="42" presetClass="entr" presetSubtype="0" fill="hold" grpId="0"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anim calcmode="lin" valueType="num">
                                      <p:cBhvr>
                                        <p:cTn id="16" dur="500" fill="hold"/>
                                        <p:tgtEl>
                                          <p:spTgt spid="10"/>
                                        </p:tgtEl>
                                        <p:attrNameLst>
                                          <p:attrName>ppt_x</p:attrName>
                                        </p:attrNameLst>
                                      </p:cBhvr>
                                      <p:tavLst>
                                        <p:tav tm="0">
                                          <p:val>
                                            <p:strVal val="#ppt_x"/>
                                          </p:val>
                                        </p:tav>
                                        <p:tav tm="100000">
                                          <p:val>
                                            <p:strVal val="#ppt_x"/>
                                          </p:val>
                                        </p:tav>
                                      </p:tavLst>
                                    </p:anim>
                                    <p:anim calcmode="lin" valueType="num">
                                      <p:cBhvr>
                                        <p:cTn id="17" dur="500" fill="hold"/>
                                        <p:tgtEl>
                                          <p:spTgt spid="10"/>
                                        </p:tgtEl>
                                        <p:attrNameLst>
                                          <p:attrName>ppt_y</p:attrName>
                                        </p:attrNameLst>
                                      </p:cBhvr>
                                      <p:tavLst>
                                        <p:tav tm="0">
                                          <p:val>
                                            <p:strVal val="#ppt_y+.1"/>
                                          </p:val>
                                        </p:tav>
                                        <p:tav tm="100000">
                                          <p:val>
                                            <p:strVal val="#ppt_y"/>
                                          </p:val>
                                        </p:tav>
                                      </p:tavLst>
                                    </p:anim>
                                  </p:childTnLst>
                                </p:cTn>
                              </p:par>
                            </p:childTnLst>
                          </p:cTn>
                        </p:par>
                        <p:par>
                          <p:cTn id="18" fill="hold">
                            <p:stCondLst>
                              <p:cond delay="1500"/>
                            </p:stCondLst>
                            <p:childTnLst>
                              <p:par>
                                <p:cTn id="19" presetID="22" presetClass="entr" presetSubtype="8" fill="hold" grpId="0" nodeType="after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wipe(left)">
                                      <p:cBhvr>
                                        <p:cTn id="21" dur="500"/>
                                        <p:tgtEl>
                                          <p:spTgt spid="11"/>
                                        </p:tgtEl>
                                      </p:cBhvr>
                                    </p:animEffect>
                                  </p:childTnLst>
                                </p:cTn>
                              </p:par>
                            </p:childTnLst>
                          </p:cTn>
                        </p:par>
                        <p:par>
                          <p:cTn id="22" fill="hold">
                            <p:stCondLst>
                              <p:cond delay="2000"/>
                            </p:stCondLst>
                            <p:childTnLst>
                              <p:par>
                                <p:cTn id="23" presetID="22" presetClass="entr" presetSubtype="8" fill="hold" grpId="0" nodeType="after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wipe(left)">
                                      <p:cBhvr>
                                        <p:cTn id="2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0" grpId="0" animBg="1"/>
      <p:bldP spid="11" grpId="0"/>
      <p:bldP spid="1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D8C771D2-52A2-4B28-BD29-5EAE5DEF33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221358" cy="6858000"/>
          </a:xfrm>
          <a:prstGeom prst="rect">
            <a:avLst/>
          </a:prstGeom>
        </p:spPr>
      </p:pic>
      <p:pic>
        <p:nvPicPr>
          <p:cNvPr id="5" name="图片 4">
            <a:extLst>
              <a:ext uri="{FF2B5EF4-FFF2-40B4-BE49-F238E27FC236}">
                <a16:creationId xmlns:a16="http://schemas.microsoft.com/office/drawing/2014/main" id="{ADD78A12-EF64-4FAD-85DE-F5727531B5B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r="3831"/>
          <a:stretch/>
        </p:blipFill>
        <p:spPr>
          <a:xfrm>
            <a:off x="-11707" y="3255764"/>
            <a:ext cx="12203708" cy="3655983"/>
          </a:xfrm>
          <a:prstGeom prst="rect">
            <a:avLst/>
          </a:prstGeom>
        </p:spPr>
      </p:pic>
      <p:pic>
        <p:nvPicPr>
          <p:cNvPr id="2" name="图片 1">
            <a:extLst>
              <a:ext uri="{FF2B5EF4-FFF2-40B4-BE49-F238E27FC236}">
                <a16:creationId xmlns:a16="http://schemas.microsoft.com/office/drawing/2014/main" id="{A1F47680-8D95-4D57-9BB1-36136188AF07}"/>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0" y="3482686"/>
            <a:ext cx="2416630" cy="3394791"/>
          </a:xfrm>
          <a:prstGeom prst="rect">
            <a:avLst/>
          </a:prstGeom>
        </p:spPr>
      </p:pic>
      <p:pic>
        <p:nvPicPr>
          <p:cNvPr id="14" name="图片 13">
            <a:extLst>
              <a:ext uri="{FF2B5EF4-FFF2-40B4-BE49-F238E27FC236}">
                <a16:creationId xmlns:a16="http://schemas.microsoft.com/office/drawing/2014/main" id="{C5CAEA2D-C3FF-4FDE-8DE1-6C0BDA09DD6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831902" y="3545293"/>
            <a:ext cx="6492240" cy="511667"/>
          </a:xfrm>
          <a:prstGeom prst="rect">
            <a:avLst/>
          </a:prstGeom>
        </p:spPr>
      </p:pic>
      <p:pic>
        <p:nvPicPr>
          <p:cNvPr id="15" name="图片 14">
            <a:extLst>
              <a:ext uri="{FF2B5EF4-FFF2-40B4-BE49-F238E27FC236}">
                <a16:creationId xmlns:a16="http://schemas.microsoft.com/office/drawing/2014/main" id="{8C9D9D90-DB90-48E6-9D70-77F5125DD3B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663852" y="499032"/>
            <a:ext cx="3306037" cy="1480315"/>
          </a:xfrm>
          <a:prstGeom prst="rect">
            <a:avLst/>
          </a:prstGeom>
        </p:spPr>
      </p:pic>
      <p:sp>
        <p:nvSpPr>
          <p:cNvPr id="17" name="矩形 16">
            <a:extLst>
              <a:ext uri="{FF2B5EF4-FFF2-40B4-BE49-F238E27FC236}">
                <a16:creationId xmlns:a16="http://schemas.microsoft.com/office/drawing/2014/main" id="{BF154847-5D4B-46BE-B7DE-1EA159E3E54F}"/>
              </a:ext>
            </a:extLst>
          </p:cNvPr>
          <p:cNvSpPr/>
          <p:nvPr/>
        </p:nvSpPr>
        <p:spPr>
          <a:xfrm>
            <a:off x="1089501" y="2041950"/>
            <a:ext cx="10288466" cy="1323439"/>
          </a:xfrm>
          <a:prstGeom prst="rect">
            <a:avLst/>
          </a:prstGeom>
        </p:spPr>
        <p:txBody>
          <a:bodyPr wrap="square">
            <a:spAutoFit/>
          </a:bodyPr>
          <a:lstStyle/>
          <a:p>
            <a:pPr lvl="0" algn="ctr"/>
            <a:r>
              <a:rPr lang="zh-CN" altLang="en-US" sz="8000" kern="0" dirty="0">
                <a:solidFill>
                  <a:srgbClr val="C00000"/>
                </a:solidFill>
                <a:cs typeface="+mn-ea"/>
                <a:sym typeface="+mn-lt"/>
              </a:rPr>
              <a:t>组织生活会制度</a:t>
            </a:r>
          </a:p>
        </p:txBody>
      </p:sp>
      <p:sp>
        <p:nvSpPr>
          <p:cNvPr id="18" name="文本框 17">
            <a:extLst>
              <a:ext uri="{FF2B5EF4-FFF2-40B4-BE49-F238E27FC236}">
                <a16:creationId xmlns:a16="http://schemas.microsoft.com/office/drawing/2014/main" id="{A73FDC46-1020-4CC6-A5E3-21468D9639C0}"/>
              </a:ext>
            </a:extLst>
          </p:cNvPr>
          <p:cNvSpPr txBox="1"/>
          <p:nvPr/>
        </p:nvSpPr>
        <p:spPr>
          <a:xfrm>
            <a:off x="849162" y="4236864"/>
            <a:ext cx="10457720" cy="523220"/>
          </a:xfrm>
          <a:prstGeom prst="rect">
            <a:avLst/>
          </a:prstGeom>
          <a:noFill/>
        </p:spPr>
        <p:txBody>
          <a:bodyPr wrap="square" rtlCol="0">
            <a:spAutoFit/>
          </a:bodyPr>
          <a:lstStyle/>
          <a:p>
            <a:pPr algn="ctr"/>
            <a:r>
              <a:rPr lang="zh-CN" altLang="en-US" sz="2800" dirty="0">
                <a:solidFill>
                  <a:schemeClr val="tx1">
                    <a:lumMod val="65000"/>
                    <a:lumOff val="35000"/>
                  </a:schemeClr>
                </a:solidFill>
                <a:cs typeface="+mn-ea"/>
                <a:sym typeface="+mn-lt"/>
              </a:rPr>
              <a:t>坚持党内生活制度 严格党的组织生活</a:t>
            </a:r>
          </a:p>
        </p:txBody>
      </p:sp>
      <p:pic>
        <p:nvPicPr>
          <p:cNvPr id="8" name="图片 7">
            <a:extLst>
              <a:ext uri="{FF2B5EF4-FFF2-40B4-BE49-F238E27FC236}">
                <a16:creationId xmlns:a16="http://schemas.microsoft.com/office/drawing/2014/main" id="{D7A794ED-3C95-E9C2-AE54-B911BE3056A5}"/>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7867203" y="3612743"/>
            <a:ext cx="4601144" cy="4601144"/>
          </a:xfrm>
          <a:prstGeom prst="rect">
            <a:avLst/>
          </a:prstGeom>
        </p:spPr>
      </p:pic>
      <p:pic>
        <p:nvPicPr>
          <p:cNvPr id="9" name="图片 8">
            <a:extLst>
              <a:ext uri="{FF2B5EF4-FFF2-40B4-BE49-F238E27FC236}">
                <a16:creationId xmlns:a16="http://schemas.microsoft.com/office/drawing/2014/main" id="{B985C79C-917A-5AE7-71DD-EA4C74DFC2AF}"/>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flipH="1">
            <a:off x="9339" y="-695"/>
            <a:ext cx="3678859" cy="1650901"/>
          </a:xfrm>
          <a:prstGeom prst="rect">
            <a:avLst/>
          </a:prstGeom>
        </p:spPr>
      </p:pic>
      <p:pic>
        <p:nvPicPr>
          <p:cNvPr id="10" name="图片 9">
            <a:extLst>
              <a:ext uri="{FF2B5EF4-FFF2-40B4-BE49-F238E27FC236}">
                <a16:creationId xmlns:a16="http://schemas.microsoft.com/office/drawing/2014/main" id="{28F8DFA0-FAF2-D818-AB74-4C41E9C1ED01}"/>
              </a:ext>
            </a:extLst>
          </p:cNvPr>
          <p:cNvPicPr>
            <a:picLocks noChangeAspect="1"/>
          </p:cNvPicPr>
          <p:nvPr/>
        </p:nvPicPr>
        <p:blipFill>
          <a:blip r:embed="rId9">
            <a:extLst>
              <a:ext uri="{28A0092B-C50C-407E-A947-70E740481C1C}">
                <a14:useLocalDpi xmlns:a14="http://schemas.microsoft.com/office/drawing/2010/main" val="0"/>
              </a:ext>
            </a:extLst>
          </a:blip>
          <a:srcRect l="1869" r="1869"/>
          <a:stretch/>
        </p:blipFill>
        <p:spPr>
          <a:xfrm>
            <a:off x="5379602" y="262009"/>
            <a:ext cx="1424980" cy="1480315"/>
          </a:xfrm>
          <a:prstGeom prst="rect">
            <a:avLst/>
          </a:prstGeom>
          <a:effectLst>
            <a:outerShdw blurRad="76200" dist="50800" dir="5400000" algn="t" rotWithShape="0">
              <a:prstClr val="black">
                <a:alpha val="40000"/>
              </a:prstClr>
            </a:outerShdw>
          </a:effectLst>
        </p:spPr>
      </p:pic>
    </p:spTree>
    <p:extLst>
      <p:ext uri="{BB962C8B-B14F-4D97-AF65-F5344CB8AC3E}">
        <p14:creationId xmlns:p14="http://schemas.microsoft.com/office/powerpoint/2010/main" val="4085926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22" presetClass="entr" presetSubtype="4" fill="hold" nodeType="after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ipe(down)">
                                      <p:cBhvr>
                                        <p:cTn id="13" dur="750"/>
                                        <p:tgtEl>
                                          <p:spTgt spid="8"/>
                                        </p:tgtEl>
                                      </p:cBhvr>
                                    </p:animEffect>
                                  </p:childTnLst>
                                </p:cTn>
                              </p:par>
                            </p:childTnLst>
                          </p:cTn>
                        </p:par>
                        <p:par>
                          <p:cTn id="14" fill="hold">
                            <p:stCondLst>
                              <p:cond delay="1250"/>
                            </p:stCondLst>
                            <p:childTnLst>
                              <p:par>
                                <p:cTn id="15" presetID="22" presetClass="entr" presetSubtype="8" fill="hold" nodeType="after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left)">
                                      <p:cBhvr>
                                        <p:cTn id="17" dur="750"/>
                                        <p:tgtEl>
                                          <p:spTgt spid="9"/>
                                        </p:tgtEl>
                                      </p:cBhvr>
                                    </p:animEffect>
                                  </p:childTnLst>
                                </p:cTn>
                              </p:par>
                            </p:childTnLst>
                          </p:cTn>
                        </p:par>
                        <p:par>
                          <p:cTn id="18" fill="hold">
                            <p:stCondLst>
                              <p:cond delay="2000"/>
                            </p:stCondLst>
                            <p:childTnLst>
                              <p:par>
                                <p:cTn id="19" presetID="53" presetClass="entr" presetSubtype="16" fill="hold" nodeType="afterEffect">
                                  <p:stCondLst>
                                    <p:cond delay="0"/>
                                  </p:stCondLst>
                                  <p:childTnLst>
                                    <p:set>
                                      <p:cBhvr>
                                        <p:cTn id="20" dur="1" fill="hold">
                                          <p:stCondLst>
                                            <p:cond delay="0"/>
                                          </p:stCondLst>
                                        </p:cTn>
                                        <p:tgtEl>
                                          <p:spTgt spid="10"/>
                                        </p:tgtEl>
                                        <p:attrNameLst>
                                          <p:attrName>style.visibility</p:attrName>
                                        </p:attrNameLst>
                                      </p:cBhvr>
                                      <p:to>
                                        <p:strVal val="visible"/>
                                      </p:to>
                                    </p:set>
                                    <p:anim calcmode="lin" valueType="num">
                                      <p:cBhvr>
                                        <p:cTn id="21" dur="750" fill="hold"/>
                                        <p:tgtEl>
                                          <p:spTgt spid="10"/>
                                        </p:tgtEl>
                                        <p:attrNameLst>
                                          <p:attrName>ppt_w</p:attrName>
                                        </p:attrNameLst>
                                      </p:cBhvr>
                                      <p:tavLst>
                                        <p:tav tm="0">
                                          <p:val>
                                            <p:fltVal val="0"/>
                                          </p:val>
                                        </p:tav>
                                        <p:tav tm="100000">
                                          <p:val>
                                            <p:strVal val="#ppt_w"/>
                                          </p:val>
                                        </p:tav>
                                      </p:tavLst>
                                    </p:anim>
                                    <p:anim calcmode="lin" valueType="num">
                                      <p:cBhvr>
                                        <p:cTn id="22" dur="750" fill="hold"/>
                                        <p:tgtEl>
                                          <p:spTgt spid="10"/>
                                        </p:tgtEl>
                                        <p:attrNameLst>
                                          <p:attrName>ppt_h</p:attrName>
                                        </p:attrNameLst>
                                      </p:cBhvr>
                                      <p:tavLst>
                                        <p:tav tm="0">
                                          <p:val>
                                            <p:fltVal val="0"/>
                                          </p:val>
                                        </p:tav>
                                        <p:tav tm="100000">
                                          <p:val>
                                            <p:strVal val="#ppt_h"/>
                                          </p:val>
                                        </p:tav>
                                      </p:tavLst>
                                    </p:anim>
                                    <p:animEffect transition="in" filter="fade">
                                      <p:cBhvr>
                                        <p:cTn id="23" dur="750"/>
                                        <p:tgtEl>
                                          <p:spTgt spid="10"/>
                                        </p:tgtEl>
                                      </p:cBhvr>
                                    </p:animEffect>
                                  </p:childTnLst>
                                </p:cTn>
                              </p:par>
                            </p:childTnLst>
                          </p:cTn>
                        </p:par>
                        <p:par>
                          <p:cTn id="24" fill="hold">
                            <p:stCondLst>
                              <p:cond delay="2750"/>
                            </p:stCondLst>
                            <p:childTnLst>
                              <p:par>
                                <p:cTn id="25" presetID="22" presetClass="entr" presetSubtype="4" fill="hold" nodeType="after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wipe(down)">
                                      <p:cBhvr>
                                        <p:cTn id="27" dur="500"/>
                                        <p:tgtEl>
                                          <p:spTgt spid="5"/>
                                        </p:tgtEl>
                                      </p:cBhvr>
                                    </p:animEffect>
                                  </p:childTnLst>
                                </p:cTn>
                              </p:par>
                            </p:childTnLst>
                          </p:cTn>
                        </p:par>
                        <p:par>
                          <p:cTn id="28" fill="hold">
                            <p:stCondLst>
                              <p:cond delay="3250"/>
                            </p:stCondLst>
                            <p:childTnLst>
                              <p:par>
                                <p:cTn id="29" presetID="2" presetClass="entr" presetSubtype="6" fill="hold" nodeType="afterEffect">
                                  <p:stCondLst>
                                    <p:cond delay="0"/>
                                  </p:stCondLst>
                                  <p:childTnLst>
                                    <p:set>
                                      <p:cBhvr>
                                        <p:cTn id="30" dur="1" fill="hold">
                                          <p:stCondLst>
                                            <p:cond delay="0"/>
                                          </p:stCondLst>
                                        </p:cTn>
                                        <p:tgtEl>
                                          <p:spTgt spid="15"/>
                                        </p:tgtEl>
                                        <p:attrNameLst>
                                          <p:attrName>style.visibility</p:attrName>
                                        </p:attrNameLst>
                                      </p:cBhvr>
                                      <p:to>
                                        <p:strVal val="visible"/>
                                      </p:to>
                                    </p:set>
                                    <p:anim calcmode="lin" valueType="num">
                                      <p:cBhvr additive="base">
                                        <p:cTn id="31" dur="500" fill="hold"/>
                                        <p:tgtEl>
                                          <p:spTgt spid="15"/>
                                        </p:tgtEl>
                                        <p:attrNameLst>
                                          <p:attrName>ppt_x</p:attrName>
                                        </p:attrNameLst>
                                      </p:cBhvr>
                                      <p:tavLst>
                                        <p:tav tm="0">
                                          <p:val>
                                            <p:strVal val="1+#ppt_w/2"/>
                                          </p:val>
                                        </p:tav>
                                        <p:tav tm="100000">
                                          <p:val>
                                            <p:strVal val="#ppt_x"/>
                                          </p:val>
                                        </p:tav>
                                      </p:tavLst>
                                    </p:anim>
                                    <p:anim calcmode="lin" valueType="num">
                                      <p:cBhvr additive="base">
                                        <p:cTn id="32" dur="500" fill="hold"/>
                                        <p:tgtEl>
                                          <p:spTgt spid="15"/>
                                        </p:tgtEl>
                                        <p:attrNameLst>
                                          <p:attrName>ppt_y</p:attrName>
                                        </p:attrNameLst>
                                      </p:cBhvr>
                                      <p:tavLst>
                                        <p:tav tm="0">
                                          <p:val>
                                            <p:strVal val="1+#ppt_h/2"/>
                                          </p:val>
                                        </p:tav>
                                        <p:tav tm="100000">
                                          <p:val>
                                            <p:strVal val="#ppt_y"/>
                                          </p:val>
                                        </p:tav>
                                      </p:tavLst>
                                    </p:anim>
                                  </p:childTnLst>
                                </p:cTn>
                              </p:par>
                            </p:childTnLst>
                          </p:cTn>
                        </p:par>
                        <p:par>
                          <p:cTn id="33" fill="hold">
                            <p:stCondLst>
                              <p:cond delay="3750"/>
                            </p:stCondLst>
                            <p:childTnLst>
                              <p:par>
                                <p:cTn id="34" presetID="52" presetClass="entr" presetSubtype="0" fill="hold" grpId="0" nodeType="afterEffect">
                                  <p:stCondLst>
                                    <p:cond delay="0"/>
                                  </p:stCondLst>
                                  <p:childTnLst>
                                    <p:set>
                                      <p:cBhvr>
                                        <p:cTn id="35" dur="1" fill="hold">
                                          <p:stCondLst>
                                            <p:cond delay="0"/>
                                          </p:stCondLst>
                                        </p:cTn>
                                        <p:tgtEl>
                                          <p:spTgt spid="17"/>
                                        </p:tgtEl>
                                        <p:attrNameLst>
                                          <p:attrName>style.visibility</p:attrName>
                                        </p:attrNameLst>
                                      </p:cBhvr>
                                      <p:to>
                                        <p:strVal val="visible"/>
                                      </p:to>
                                    </p:set>
                                    <p:animScale>
                                      <p:cBhvr>
                                        <p:cTn id="36" dur="500" decel="50000" fill="hold">
                                          <p:stCondLst>
                                            <p:cond delay="0"/>
                                          </p:stCondLst>
                                        </p:cTn>
                                        <p:tgtEl>
                                          <p:spTgt spid="17"/>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7" dur="500" decel="50000" fill="hold">
                                          <p:stCondLst>
                                            <p:cond delay="0"/>
                                          </p:stCondLst>
                                        </p:cTn>
                                        <p:tgtEl>
                                          <p:spTgt spid="17"/>
                                        </p:tgtEl>
                                        <p:attrNameLst>
                                          <p:attrName>ppt_x</p:attrName>
                                          <p:attrName>ppt_y</p:attrName>
                                        </p:attrNameLst>
                                      </p:cBhvr>
                                    </p:animMotion>
                                    <p:animEffect transition="in" filter="fade">
                                      <p:cBhvr>
                                        <p:cTn id="38" dur="500"/>
                                        <p:tgtEl>
                                          <p:spTgt spid="17"/>
                                        </p:tgtEl>
                                      </p:cBhvr>
                                    </p:animEffect>
                                  </p:childTnLst>
                                </p:cTn>
                              </p:par>
                            </p:childTnLst>
                          </p:cTn>
                        </p:par>
                        <p:par>
                          <p:cTn id="39" fill="hold">
                            <p:stCondLst>
                              <p:cond delay="4250"/>
                            </p:stCondLst>
                            <p:childTnLst>
                              <p:par>
                                <p:cTn id="40" presetID="53" presetClass="entr" presetSubtype="16" fill="hold" nodeType="afterEffect">
                                  <p:stCondLst>
                                    <p:cond delay="0"/>
                                  </p:stCondLst>
                                  <p:childTnLst>
                                    <p:set>
                                      <p:cBhvr>
                                        <p:cTn id="41" dur="1" fill="hold">
                                          <p:stCondLst>
                                            <p:cond delay="0"/>
                                          </p:stCondLst>
                                        </p:cTn>
                                        <p:tgtEl>
                                          <p:spTgt spid="14"/>
                                        </p:tgtEl>
                                        <p:attrNameLst>
                                          <p:attrName>style.visibility</p:attrName>
                                        </p:attrNameLst>
                                      </p:cBhvr>
                                      <p:to>
                                        <p:strVal val="visible"/>
                                      </p:to>
                                    </p:set>
                                    <p:anim calcmode="lin" valueType="num">
                                      <p:cBhvr>
                                        <p:cTn id="42" dur="500" fill="hold"/>
                                        <p:tgtEl>
                                          <p:spTgt spid="14"/>
                                        </p:tgtEl>
                                        <p:attrNameLst>
                                          <p:attrName>ppt_w</p:attrName>
                                        </p:attrNameLst>
                                      </p:cBhvr>
                                      <p:tavLst>
                                        <p:tav tm="0">
                                          <p:val>
                                            <p:fltVal val="0"/>
                                          </p:val>
                                        </p:tav>
                                        <p:tav tm="100000">
                                          <p:val>
                                            <p:strVal val="#ppt_w"/>
                                          </p:val>
                                        </p:tav>
                                      </p:tavLst>
                                    </p:anim>
                                    <p:anim calcmode="lin" valueType="num">
                                      <p:cBhvr>
                                        <p:cTn id="43" dur="500" fill="hold"/>
                                        <p:tgtEl>
                                          <p:spTgt spid="14"/>
                                        </p:tgtEl>
                                        <p:attrNameLst>
                                          <p:attrName>ppt_h</p:attrName>
                                        </p:attrNameLst>
                                      </p:cBhvr>
                                      <p:tavLst>
                                        <p:tav tm="0">
                                          <p:val>
                                            <p:fltVal val="0"/>
                                          </p:val>
                                        </p:tav>
                                        <p:tav tm="100000">
                                          <p:val>
                                            <p:strVal val="#ppt_h"/>
                                          </p:val>
                                        </p:tav>
                                      </p:tavLst>
                                    </p:anim>
                                    <p:animEffect transition="in" filter="fade">
                                      <p:cBhvr>
                                        <p:cTn id="44" dur="500"/>
                                        <p:tgtEl>
                                          <p:spTgt spid="14"/>
                                        </p:tgtEl>
                                      </p:cBhvr>
                                    </p:animEffect>
                                  </p:childTnLst>
                                </p:cTn>
                              </p:par>
                            </p:childTnLst>
                          </p:cTn>
                        </p:par>
                        <p:par>
                          <p:cTn id="45" fill="hold">
                            <p:stCondLst>
                              <p:cond delay="4750"/>
                            </p:stCondLst>
                            <p:childTnLst>
                              <p:par>
                                <p:cTn id="46" presetID="22" presetClass="entr" presetSubtype="8" fill="hold" grpId="0" nodeType="afterEffect">
                                  <p:stCondLst>
                                    <p:cond delay="0"/>
                                  </p:stCondLst>
                                  <p:childTnLst>
                                    <p:set>
                                      <p:cBhvr>
                                        <p:cTn id="47" dur="1" fill="hold">
                                          <p:stCondLst>
                                            <p:cond delay="0"/>
                                          </p:stCondLst>
                                        </p:cTn>
                                        <p:tgtEl>
                                          <p:spTgt spid="18"/>
                                        </p:tgtEl>
                                        <p:attrNameLst>
                                          <p:attrName>style.visibility</p:attrName>
                                        </p:attrNameLst>
                                      </p:cBhvr>
                                      <p:to>
                                        <p:strVal val="visible"/>
                                      </p:to>
                                    </p:set>
                                    <p:animEffect transition="in" filter="wipe(left)">
                                      <p:cBhvr>
                                        <p:cTn id="48"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0DDC4E86-CF13-49C4-8AFD-BE087ED06A4A}"/>
              </a:ext>
            </a:extLst>
          </p:cNvPr>
          <p:cNvSpPr/>
          <p:nvPr/>
        </p:nvSpPr>
        <p:spPr>
          <a:xfrm>
            <a:off x="1068363" y="1153478"/>
            <a:ext cx="10731751" cy="830997"/>
          </a:xfrm>
          <a:prstGeom prst="rect">
            <a:avLst/>
          </a:prstGeom>
        </p:spPr>
        <p:txBody>
          <a:bodyPr wrap="square">
            <a:spAutoFit/>
          </a:bodyPr>
          <a:lstStyle/>
          <a:p>
            <a:pPr defTabSz="914377">
              <a:defRPr/>
            </a:pPr>
            <a:r>
              <a:rPr lang="zh-CN" altLang="en-US" sz="2400" dirty="0">
                <a:solidFill>
                  <a:srgbClr val="C00000"/>
                </a:solidFill>
                <a:cs typeface="+mn-ea"/>
                <a:sym typeface="+mn-lt"/>
              </a:rPr>
              <a:t>组织生活会：是党支部或党小组以交流思想，总结交流经验，开展批评与自我批评为中心内容的组织活动制度。</a:t>
            </a:r>
            <a:endParaRPr lang="zh-CN" altLang="en-US" sz="2400" dirty="0">
              <a:solidFill>
                <a:prstClr val="black"/>
              </a:solidFill>
              <a:cs typeface="+mn-ea"/>
              <a:sym typeface="+mn-lt"/>
            </a:endParaRPr>
          </a:p>
        </p:txBody>
      </p:sp>
      <p:sp>
        <p:nvSpPr>
          <p:cNvPr id="11" name="矩形 10"/>
          <p:cNvSpPr/>
          <p:nvPr/>
        </p:nvSpPr>
        <p:spPr>
          <a:xfrm>
            <a:off x="4884394" y="2256977"/>
            <a:ext cx="2236510" cy="707886"/>
          </a:xfrm>
          <a:prstGeom prst="rect">
            <a:avLst/>
          </a:prstGeom>
          <a:solidFill>
            <a:srgbClr val="C00000"/>
          </a:solidFill>
        </p:spPr>
        <p:txBody>
          <a:bodyPr wrap="none">
            <a:spAutoFit/>
          </a:bodyPr>
          <a:lstStyle/>
          <a:p>
            <a:pPr lvl="0" defTabSz="914377"/>
            <a:r>
              <a:rPr lang="zh-CN" altLang="en-US" sz="4000" kern="0" dirty="0">
                <a:solidFill>
                  <a:schemeClr val="bg1"/>
                </a:solidFill>
                <a:cs typeface="+mn-ea"/>
                <a:sym typeface="+mn-lt"/>
              </a:rPr>
              <a:t>简要介绍</a:t>
            </a:r>
            <a:endParaRPr kumimoji="0" lang="zh-CN" altLang="en-US" sz="4000" u="none" strike="noStrike" kern="0" cap="none" spc="0" normalizeH="0" baseline="0" noProof="0" dirty="0">
              <a:ln>
                <a:noFill/>
              </a:ln>
              <a:solidFill>
                <a:schemeClr val="bg1"/>
              </a:solidFill>
              <a:effectLst/>
              <a:uLnTx/>
              <a:uFillTx/>
              <a:cs typeface="+mn-ea"/>
              <a:sym typeface="+mn-lt"/>
            </a:endParaRPr>
          </a:p>
        </p:txBody>
      </p:sp>
      <p:sp>
        <p:nvSpPr>
          <p:cNvPr id="19" name="矩形 18">
            <a:extLst>
              <a:ext uri="{FF2B5EF4-FFF2-40B4-BE49-F238E27FC236}">
                <a16:creationId xmlns:a16="http://schemas.microsoft.com/office/drawing/2014/main" id="{37595D57-88C9-49D0-BB18-080D4485A32B}"/>
              </a:ext>
            </a:extLst>
          </p:cNvPr>
          <p:cNvSpPr/>
          <p:nvPr/>
        </p:nvSpPr>
        <p:spPr>
          <a:xfrm>
            <a:off x="921406" y="3331578"/>
            <a:ext cx="10731751" cy="1862048"/>
          </a:xfrm>
          <a:prstGeom prst="rect">
            <a:avLst/>
          </a:prstGeom>
        </p:spPr>
        <p:txBody>
          <a:bodyPr wrap="square">
            <a:spAutoFit/>
          </a:bodyPr>
          <a:lstStyle/>
          <a:p>
            <a:pPr algn="just" defTabSz="914377" fontAlgn="base">
              <a:lnSpc>
                <a:spcPct val="150000"/>
              </a:lnSpc>
              <a:spcBef>
                <a:spcPct val="0"/>
              </a:spcBef>
              <a:spcAft>
                <a:spcPct val="0"/>
              </a:spcAft>
              <a:defRPr/>
            </a:pPr>
            <a:r>
              <a:rPr lang="zh-CN" altLang="en-US" sz="2000" kern="0" dirty="0">
                <a:solidFill>
                  <a:prstClr val="black"/>
                </a:solidFill>
                <a:cs typeface="+mn-ea"/>
                <a:sym typeface="+mn-lt"/>
              </a:rPr>
              <a:t>党支部或党小组要按照会前组织学习、深入谈心谈话、广泛征求意见，会上认真查摆问题、开展批评和自我批评、明确整改方向，会后列出整改措施、逐一整改落实的步骤，开好组织生活会。组织生活会应确定主题，党支部（党小组）组织生活会一般每季度或半年召开一次</a:t>
            </a:r>
            <a:r>
              <a:rPr lang="en-US" altLang="zh-CN" sz="2000" kern="0" dirty="0">
                <a:solidFill>
                  <a:prstClr val="black"/>
                </a:solidFill>
                <a:cs typeface="+mn-ea"/>
                <a:sym typeface="+mn-lt"/>
              </a:rPr>
              <a:t> </a:t>
            </a:r>
            <a:r>
              <a:rPr lang="zh-CN" altLang="en-US" sz="2000" kern="0" dirty="0">
                <a:solidFill>
                  <a:prstClr val="black"/>
                </a:solidFill>
                <a:cs typeface="+mn-ea"/>
                <a:sym typeface="+mn-lt"/>
              </a:rPr>
              <a:t>。党员领导干部要以普通党员身份参加所在党支部组织生活会。</a:t>
            </a:r>
          </a:p>
        </p:txBody>
      </p:sp>
    </p:spTree>
    <p:extLst>
      <p:ext uri="{BB962C8B-B14F-4D97-AF65-F5344CB8AC3E}">
        <p14:creationId xmlns:p14="http://schemas.microsoft.com/office/powerpoint/2010/main" val="356871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par>
                          <p:cTn id="8" fill="hold">
                            <p:stCondLst>
                              <p:cond delay="500"/>
                            </p:stCondLst>
                            <p:childTnLst>
                              <p:par>
                                <p:cTn id="9" presetID="16" presetClass="entr" presetSubtype="21"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barn(inVertical)">
                                      <p:cBhvr>
                                        <p:cTn id="11" dur="500"/>
                                        <p:tgtEl>
                                          <p:spTgt spid="11"/>
                                        </p:tgtEl>
                                      </p:cBhvr>
                                    </p:animEffect>
                                  </p:childTnLst>
                                </p:cTn>
                              </p:par>
                            </p:childTnLst>
                          </p:cTn>
                        </p:par>
                        <p:par>
                          <p:cTn id="12" fill="hold">
                            <p:stCondLst>
                              <p:cond delay="1000"/>
                            </p:stCondLst>
                            <p:childTnLst>
                              <p:par>
                                <p:cTn id="13" presetID="2" presetClass="entr" presetSubtype="4" fill="hold" grpId="0" nodeType="afterEffect">
                                  <p:stCondLst>
                                    <p:cond delay="0"/>
                                  </p:stCondLst>
                                  <p:childTnLst>
                                    <p:set>
                                      <p:cBhvr>
                                        <p:cTn id="14" dur="1" fill="hold">
                                          <p:stCondLst>
                                            <p:cond delay="0"/>
                                          </p:stCondLst>
                                        </p:cTn>
                                        <p:tgtEl>
                                          <p:spTgt spid="19"/>
                                        </p:tgtEl>
                                        <p:attrNameLst>
                                          <p:attrName>style.visibility</p:attrName>
                                        </p:attrNameLst>
                                      </p:cBhvr>
                                      <p:to>
                                        <p:strVal val="visible"/>
                                      </p:to>
                                    </p:set>
                                    <p:anim calcmode="lin" valueType="num">
                                      <p:cBhvr additive="base">
                                        <p:cTn id="15" dur="500" fill="hold"/>
                                        <p:tgtEl>
                                          <p:spTgt spid="19"/>
                                        </p:tgtEl>
                                        <p:attrNameLst>
                                          <p:attrName>ppt_x</p:attrName>
                                        </p:attrNameLst>
                                      </p:cBhvr>
                                      <p:tavLst>
                                        <p:tav tm="0">
                                          <p:val>
                                            <p:strVal val="#ppt_x"/>
                                          </p:val>
                                        </p:tav>
                                        <p:tav tm="100000">
                                          <p:val>
                                            <p:strVal val="#ppt_x"/>
                                          </p:val>
                                        </p:tav>
                                      </p:tavLst>
                                    </p:anim>
                                    <p:anim calcmode="lin" valueType="num">
                                      <p:cBhvr additive="base">
                                        <p:cTn id="16"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1" grpId="0" animBg="1"/>
      <p:bldP spid="1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0DDC4E86-CF13-49C4-8AFD-BE087ED06A4A}"/>
              </a:ext>
            </a:extLst>
          </p:cNvPr>
          <p:cNvSpPr/>
          <p:nvPr/>
        </p:nvSpPr>
        <p:spPr>
          <a:xfrm>
            <a:off x="2698042" y="146183"/>
            <a:ext cx="7228586" cy="923330"/>
          </a:xfrm>
          <a:prstGeom prst="rect">
            <a:avLst/>
          </a:prstGeom>
        </p:spPr>
        <p:txBody>
          <a:bodyPr wrap="square">
            <a:spAutoFit/>
          </a:bodyPr>
          <a:lstStyle/>
          <a:p>
            <a:pPr lvl="0">
              <a:defRPr/>
            </a:pPr>
            <a:r>
              <a:rPr lang="zh-CN" altLang="en-US" sz="5400" dirty="0">
                <a:solidFill>
                  <a:srgbClr val="C00000"/>
                </a:solidFill>
                <a:cs typeface="+mn-ea"/>
                <a:sym typeface="+mn-lt"/>
              </a:rPr>
              <a:t>组织生活会的基本内容</a:t>
            </a:r>
          </a:p>
        </p:txBody>
      </p:sp>
      <p:sp>
        <p:nvSpPr>
          <p:cNvPr id="7" name="PA-1022200">
            <a:extLst>
              <a:ext uri="{FF2B5EF4-FFF2-40B4-BE49-F238E27FC236}">
                <a16:creationId xmlns:a16="http://schemas.microsoft.com/office/drawing/2014/main" id="{DA06E8C0-F162-4F07-B45A-ED5F62205D7D}"/>
              </a:ext>
            </a:extLst>
          </p:cNvPr>
          <p:cNvSpPr/>
          <p:nvPr>
            <p:custDataLst>
              <p:tags r:id="rId1"/>
            </p:custDataLst>
          </p:nvPr>
        </p:nvSpPr>
        <p:spPr>
          <a:xfrm>
            <a:off x="736753" y="1289953"/>
            <a:ext cx="10718494" cy="4278094"/>
          </a:xfrm>
          <a:prstGeom prst="rect">
            <a:avLst/>
          </a:prstGeom>
        </p:spPr>
        <p:txBody>
          <a:bodyPr wrap="square">
            <a:spAutoFit/>
          </a:bodyPr>
          <a:lstStyle/>
          <a:p>
            <a:pPr algn="just">
              <a:lnSpc>
                <a:spcPct val="170000"/>
              </a:lnSpc>
            </a:pPr>
            <a:r>
              <a:rPr lang="zh-CN" altLang="en-US" sz="1600" dirty="0">
                <a:cs typeface="+mn-ea"/>
                <a:sym typeface="+mn-lt"/>
              </a:rPr>
              <a:t>（</a:t>
            </a:r>
            <a:r>
              <a:rPr lang="en-US" altLang="zh-CN" sz="1600" dirty="0">
                <a:cs typeface="+mn-ea"/>
                <a:sym typeface="+mn-lt"/>
              </a:rPr>
              <a:t>1</a:t>
            </a:r>
            <a:r>
              <a:rPr lang="zh-CN" altLang="en-US" sz="1600" dirty="0">
                <a:cs typeface="+mn-ea"/>
                <a:sym typeface="+mn-lt"/>
              </a:rPr>
              <a:t>）学习党的基本理论，不断地进行思想修养和思想改造的情况。 </a:t>
            </a:r>
            <a:endParaRPr lang="en-US" altLang="zh-CN" sz="1600" dirty="0">
              <a:cs typeface="+mn-ea"/>
              <a:sym typeface="+mn-lt"/>
            </a:endParaRPr>
          </a:p>
          <a:p>
            <a:pPr algn="just">
              <a:lnSpc>
                <a:spcPct val="170000"/>
              </a:lnSpc>
            </a:pPr>
            <a:r>
              <a:rPr lang="zh-CN" altLang="en-US" sz="1600" dirty="0">
                <a:cs typeface="+mn-ea"/>
                <a:sym typeface="+mn-lt"/>
              </a:rPr>
              <a:t>（</a:t>
            </a:r>
            <a:r>
              <a:rPr lang="en-US" altLang="zh-CN" sz="1600" dirty="0">
                <a:cs typeface="+mn-ea"/>
                <a:sym typeface="+mn-lt"/>
              </a:rPr>
              <a:t>2</a:t>
            </a:r>
            <a:r>
              <a:rPr lang="zh-CN" altLang="en-US" sz="1600" dirty="0">
                <a:cs typeface="+mn-ea"/>
                <a:sym typeface="+mn-lt"/>
              </a:rPr>
              <a:t>）贯彻执行党的路线、方针、政策和上级党组织的决议情况。 </a:t>
            </a:r>
            <a:endParaRPr lang="en-US" altLang="zh-CN" sz="1600" dirty="0">
              <a:cs typeface="+mn-ea"/>
              <a:sym typeface="+mn-lt"/>
            </a:endParaRPr>
          </a:p>
          <a:p>
            <a:pPr algn="just">
              <a:lnSpc>
                <a:spcPct val="170000"/>
              </a:lnSpc>
            </a:pPr>
            <a:r>
              <a:rPr lang="zh-CN" altLang="en-US" sz="1600" dirty="0">
                <a:cs typeface="+mn-ea"/>
                <a:sym typeface="+mn-lt"/>
              </a:rPr>
              <a:t>（</a:t>
            </a:r>
            <a:r>
              <a:rPr lang="en-US" altLang="zh-CN" sz="1600" dirty="0">
                <a:cs typeface="+mn-ea"/>
                <a:sym typeface="+mn-lt"/>
              </a:rPr>
              <a:t>3</a:t>
            </a:r>
            <a:r>
              <a:rPr lang="zh-CN" altLang="en-US" sz="1600" dirty="0">
                <a:cs typeface="+mn-ea"/>
                <a:sym typeface="+mn-lt"/>
              </a:rPr>
              <a:t>）完成党组织交给的任务，履行党员义务的情况。 </a:t>
            </a:r>
            <a:endParaRPr lang="en-US" altLang="zh-CN" sz="1600" dirty="0">
              <a:cs typeface="+mn-ea"/>
              <a:sym typeface="+mn-lt"/>
            </a:endParaRPr>
          </a:p>
          <a:p>
            <a:pPr algn="just">
              <a:lnSpc>
                <a:spcPct val="170000"/>
              </a:lnSpc>
            </a:pPr>
            <a:r>
              <a:rPr lang="zh-CN" altLang="en-US" sz="1600" dirty="0">
                <a:cs typeface="+mn-ea"/>
                <a:sym typeface="+mn-lt"/>
              </a:rPr>
              <a:t>（</a:t>
            </a:r>
            <a:r>
              <a:rPr lang="en-US" altLang="zh-CN" sz="1600" dirty="0">
                <a:cs typeface="+mn-ea"/>
                <a:sym typeface="+mn-lt"/>
              </a:rPr>
              <a:t>4</a:t>
            </a:r>
            <a:r>
              <a:rPr lang="zh-CN" altLang="en-US" sz="1600" dirty="0">
                <a:cs typeface="+mn-ea"/>
                <a:sym typeface="+mn-lt"/>
              </a:rPr>
              <a:t>）在关键时刻经受考验的情况。包括严峻的政治斗争面前和当人民的生命财产遭受损失以及面临严重困难，需要党</a:t>
            </a:r>
            <a:endParaRPr lang="en-US" altLang="zh-CN" sz="1600" dirty="0">
              <a:cs typeface="+mn-ea"/>
              <a:sym typeface="+mn-lt"/>
            </a:endParaRPr>
          </a:p>
          <a:p>
            <a:pPr algn="just">
              <a:lnSpc>
                <a:spcPct val="170000"/>
              </a:lnSpc>
            </a:pPr>
            <a:r>
              <a:rPr lang="en-US" altLang="zh-CN" sz="1600" dirty="0">
                <a:cs typeface="+mn-ea"/>
                <a:sym typeface="+mn-lt"/>
              </a:rPr>
              <a:t>         </a:t>
            </a:r>
            <a:r>
              <a:rPr lang="zh-CN" altLang="en-US" sz="1600" dirty="0">
                <a:cs typeface="+mn-ea"/>
                <a:sym typeface="+mn-lt"/>
              </a:rPr>
              <a:t>员个人作出牺牲时的表现情况。 </a:t>
            </a:r>
            <a:endParaRPr lang="en-US" altLang="zh-CN" sz="1600" dirty="0">
              <a:cs typeface="+mn-ea"/>
              <a:sym typeface="+mn-lt"/>
            </a:endParaRPr>
          </a:p>
          <a:p>
            <a:pPr algn="just">
              <a:lnSpc>
                <a:spcPct val="170000"/>
              </a:lnSpc>
            </a:pPr>
            <a:r>
              <a:rPr lang="zh-CN" altLang="en-US" sz="1600" dirty="0">
                <a:cs typeface="+mn-ea"/>
                <a:sym typeface="+mn-lt"/>
              </a:rPr>
              <a:t>（</a:t>
            </a:r>
            <a:r>
              <a:rPr lang="en-US" altLang="zh-CN" sz="1600" dirty="0">
                <a:cs typeface="+mn-ea"/>
                <a:sym typeface="+mn-lt"/>
              </a:rPr>
              <a:t>5</a:t>
            </a:r>
            <a:r>
              <a:rPr lang="zh-CN" altLang="en-US" sz="1600" dirty="0">
                <a:cs typeface="+mn-ea"/>
                <a:sym typeface="+mn-lt"/>
              </a:rPr>
              <a:t>）在平时工作、学习、生活中处理国家、集体、个人三者利益，服从党和人民利益、服从整体利益的情况。 </a:t>
            </a:r>
            <a:endParaRPr lang="en-US" altLang="zh-CN" sz="1600" dirty="0">
              <a:cs typeface="+mn-ea"/>
              <a:sym typeface="+mn-lt"/>
            </a:endParaRPr>
          </a:p>
          <a:p>
            <a:pPr algn="just">
              <a:lnSpc>
                <a:spcPct val="170000"/>
              </a:lnSpc>
            </a:pPr>
            <a:r>
              <a:rPr lang="zh-CN" altLang="en-US" sz="1600" dirty="0">
                <a:cs typeface="+mn-ea"/>
                <a:sym typeface="+mn-lt"/>
              </a:rPr>
              <a:t>（</a:t>
            </a:r>
            <a:r>
              <a:rPr lang="en-US" altLang="zh-CN" sz="1600" dirty="0">
                <a:cs typeface="+mn-ea"/>
                <a:sym typeface="+mn-lt"/>
              </a:rPr>
              <a:t>6</a:t>
            </a:r>
            <a:r>
              <a:rPr lang="zh-CN" altLang="en-US" sz="1600" dirty="0">
                <a:cs typeface="+mn-ea"/>
                <a:sym typeface="+mn-lt"/>
              </a:rPr>
              <a:t>）遵守党的纪律、遵纪守法的情况。 </a:t>
            </a:r>
            <a:endParaRPr lang="en-US" altLang="zh-CN" sz="1600" dirty="0">
              <a:cs typeface="+mn-ea"/>
              <a:sym typeface="+mn-lt"/>
            </a:endParaRPr>
          </a:p>
          <a:p>
            <a:pPr algn="just">
              <a:lnSpc>
                <a:spcPct val="170000"/>
              </a:lnSpc>
            </a:pPr>
            <a:r>
              <a:rPr lang="zh-CN" altLang="en-US" sz="1600" dirty="0">
                <a:cs typeface="+mn-ea"/>
                <a:sym typeface="+mn-lt"/>
              </a:rPr>
              <a:t>（</a:t>
            </a:r>
            <a:r>
              <a:rPr lang="en-US" altLang="zh-CN" sz="1600" dirty="0">
                <a:cs typeface="+mn-ea"/>
                <a:sym typeface="+mn-lt"/>
              </a:rPr>
              <a:t>7</a:t>
            </a:r>
            <a:r>
              <a:rPr lang="zh-CN" altLang="en-US" sz="1600" dirty="0">
                <a:cs typeface="+mn-ea"/>
                <a:sym typeface="+mn-lt"/>
              </a:rPr>
              <a:t>）深入实际、联系群众、做群众思想工作的情况。 </a:t>
            </a:r>
            <a:endParaRPr lang="en-US" altLang="zh-CN" sz="1600" dirty="0">
              <a:cs typeface="+mn-ea"/>
              <a:sym typeface="+mn-lt"/>
            </a:endParaRPr>
          </a:p>
          <a:p>
            <a:pPr algn="just">
              <a:lnSpc>
                <a:spcPct val="170000"/>
              </a:lnSpc>
            </a:pPr>
            <a:r>
              <a:rPr lang="zh-CN" altLang="en-US" sz="1600" dirty="0">
                <a:cs typeface="+mn-ea"/>
                <a:sym typeface="+mn-lt"/>
              </a:rPr>
              <a:t>（</a:t>
            </a:r>
            <a:r>
              <a:rPr lang="en-US" altLang="zh-CN" sz="1600" dirty="0">
                <a:cs typeface="+mn-ea"/>
                <a:sym typeface="+mn-lt"/>
              </a:rPr>
              <a:t>8</a:t>
            </a:r>
            <a:r>
              <a:rPr lang="zh-CN" altLang="en-US" sz="1600" dirty="0">
                <a:cs typeface="+mn-ea"/>
                <a:sym typeface="+mn-lt"/>
              </a:rPr>
              <a:t>）艰苦奋斗、廉洁奉公、全心全意为人民服务的情况。 </a:t>
            </a:r>
            <a:endParaRPr lang="en-US" altLang="zh-CN" sz="1600" dirty="0">
              <a:cs typeface="+mn-ea"/>
              <a:sym typeface="+mn-lt"/>
            </a:endParaRPr>
          </a:p>
          <a:p>
            <a:pPr algn="just">
              <a:lnSpc>
                <a:spcPct val="170000"/>
              </a:lnSpc>
            </a:pPr>
            <a:r>
              <a:rPr lang="zh-CN" altLang="en-US" sz="1600" dirty="0">
                <a:cs typeface="+mn-ea"/>
                <a:sym typeface="+mn-lt"/>
              </a:rPr>
              <a:t>（</a:t>
            </a:r>
            <a:r>
              <a:rPr lang="en-US" altLang="zh-CN" sz="1600" dirty="0">
                <a:cs typeface="+mn-ea"/>
                <a:sym typeface="+mn-lt"/>
              </a:rPr>
              <a:t>9</a:t>
            </a:r>
            <a:r>
              <a:rPr lang="zh-CN" altLang="en-US" sz="1600" dirty="0">
                <a:cs typeface="+mn-ea"/>
                <a:sym typeface="+mn-lt"/>
              </a:rPr>
              <a:t>）开展积极的思想斗争、自觉地同错误思想和行为作斗争的情况</a:t>
            </a:r>
          </a:p>
        </p:txBody>
      </p:sp>
      <p:cxnSp>
        <p:nvCxnSpPr>
          <p:cNvPr id="8" name="直接连接符 7">
            <a:extLst>
              <a:ext uri="{FF2B5EF4-FFF2-40B4-BE49-F238E27FC236}">
                <a16:creationId xmlns:a16="http://schemas.microsoft.com/office/drawing/2014/main" id="{EC7E5085-AE0E-4F5D-A910-B28C03D38A3D}"/>
              </a:ext>
            </a:extLst>
          </p:cNvPr>
          <p:cNvCxnSpPr/>
          <p:nvPr/>
        </p:nvCxnSpPr>
        <p:spPr>
          <a:xfrm>
            <a:off x="1352796" y="1775734"/>
            <a:ext cx="9930435" cy="0"/>
          </a:xfrm>
          <a:prstGeom prst="line">
            <a:avLst/>
          </a:prstGeom>
          <a:noFill/>
          <a:ln w="19050" cap="flat" cmpd="sng" algn="ctr">
            <a:solidFill>
              <a:srgbClr val="FF0000"/>
            </a:solidFill>
            <a:prstDash val="dash"/>
            <a:miter lim="800000"/>
          </a:ln>
          <a:effectLst/>
        </p:spPr>
      </p:cxnSp>
      <p:cxnSp>
        <p:nvCxnSpPr>
          <p:cNvPr id="10" name="直接连接符 9">
            <a:extLst>
              <a:ext uri="{FF2B5EF4-FFF2-40B4-BE49-F238E27FC236}">
                <a16:creationId xmlns:a16="http://schemas.microsoft.com/office/drawing/2014/main" id="{EC7E5085-AE0E-4F5D-A910-B28C03D38A3D}"/>
              </a:ext>
            </a:extLst>
          </p:cNvPr>
          <p:cNvCxnSpPr/>
          <p:nvPr/>
        </p:nvCxnSpPr>
        <p:spPr>
          <a:xfrm>
            <a:off x="1352796" y="2202454"/>
            <a:ext cx="9930435" cy="0"/>
          </a:xfrm>
          <a:prstGeom prst="line">
            <a:avLst/>
          </a:prstGeom>
          <a:noFill/>
          <a:ln w="19050" cap="flat" cmpd="sng" algn="ctr">
            <a:solidFill>
              <a:srgbClr val="FF0000"/>
            </a:solidFill>
            <a:prstDash val="dash"/>
            <a:miter lim="800000"/>
          </a:ln>
          <a:effectLst/>
        </p:spPr>
      </p:cxnSp>
      <p:cxnSp>
        <p:nvCxnSpPr>
          <p:cNvPr id="11" name="直接连接符 10">
            <a:extLst>
              <a:ext uri="{FF2B5EF4-FFF2-40B4-BE49-F238E27FC236}">
                <a16:creationId xmlns:a16="http://schemas.microsoft.com/office/drawing/2014/main" id="{EC7E5085-AE0E-4F5D-A910-B28C03D38A3D}"/>
              </a:ext>
            </a:extLst>
          </p:cNvPr>
          <p:cNvCxnSpPr/>
          <p:nvPr/>
        </p:nvCxnSpPr>
        <p:spPr>
          <a:xfrm>
            <a:off x="1352796" y="2620030"/>
            <a:ext cx="9930435" cy="0"/>
          </a:xfrm>
          <a:prstGeom prst="line">
            <a:avLst/>
          </a:prstGeom>
          <a:noFill/>
          <a:ln w="19050" cap="flat" cmpd="sng" algn="ctr">
            <a:solidFill>
              <a:srgbClr val="FF0000"/>
            </a:solidFill>
            <a:prstDash val="dash"/>
            <a:miter lim="800000"/>
          </a:ln>
          <a:effectLst/>
        </p:spPr>
      </p:cxnSp>
      <p:cxnSp>
        <p:nvCxnSpPr>
          <p:cNvPr id="12" name="直接连接符 11">
            <a:extLst>
              <a:ext uri="{FF2B5EF4-FFF2-40B4-BE49-F238E27FC236}">
                <a16:creationId xmlns:a16="http://schemas.microsoft.com/office/drawing/2014/main" id="{EC7E5085-AE0E-4F5D-A910-B28C03D38A3D}"/>
              </a:ext>
            </a:extLst>
          </p:cNvPr>
          <p:cNvCxnSpPr/>
          <p:nvPr/>
        </p:nvCxnSpPr>
        <p:spPr>
          <a:xfrm>
            <a:off x="1352796" y="3461278"/>
            <a:ext cx="9930435" cy="0"/>
          </a:xfrm>
          <a:prstGeom prst="line">
            <a:avLst/>
          </a:prstGeom>
          <a:noFill/>
          <a:ln w="19050" cap="flat" cmpd="sng" algn="ctr">
            <a:solidFill>
              <a:srgbClr val="FF0000"/>
            </a:solidFill>
            <a:prstDash val="dash"/>
            <a:miter lim="800000"/>
          </a:ln>
          <a:effectLst/>
        </p:spPr>
      </p:cxnSp>
      <p:cxnSp>
        <p:nvCxnSpPr>
          <p:cNvPr id="13" name="直接连接符 12">
            <a:extLst>
              <a:ext uri="{FF2B5EF4-FFF2-40B4-BE49-F238E27FC236}">
                <a16:creationId xmlns:a16="http://schemas.microsoft.com/office/drawing/2014/main" id="{EC7E5085-AE0E-4F5D-A910-B28C03D38A3D}"/>
              </a:ext>
            </a:extLst>
          </p:cNvPr>
          <p:cNvCxnSpPr/>
          <p:nvPr/>
        </p:nvCxnSpPr>
        <p:spPr>
          <a:xfrm>
            <a:off x="1352796" y="3851422"/>
            <a:ext cx="9930435" cy="0"/>
          </a:xfrm>
          <a:prstGeom prst="line">
            <a:avLst/>
          </a:prstGeom>
          <a:noFill/>
          <a:ln w="19050" cap="flat" cmpd="sng" algn="ctr">
            <a:solidFill>
              <a:srgbClr val="FF0000"/>
            </a:solidFill>
            <a:prstDash val="dash"/>
            <a:miter lim="800000"/>
          </a:ln>
          <a:effectLst/>
        </p:spPr>
      </p:cxnSp>
      <p:cxnSp>
        <p:nvCxnSpPr>
          <p:cNvPr id="14" name="直接连接符 13">
            <a:extLst>
              <a:ext uri="{FF2B5EF4-FFF2-40B4-BE49-F238E27FC236}">
                <a16:creationId xmlns:a16="http://schemas.microsoft.com/office/drawing/2014/main" id="{EC7E5085-AE0E-4F5D-A910-B28C03D38A3D}"/>
              </a:ext>
            </a:extLst>
          </p:cNvPr>
          <p:cNvCxnSpPr/>
          <p:nvPr/>
        </p:nvCxnSpPr>
        <p:spPr>
          <a:xfrm>
            <a:off x="1352796" y="4278142"/>
            <a:ext cx="9930435" cy="0"/>
          </a:xfrm>
          <a:prstGeom prst="line">
            <a:avLst/>
          </a:prstGeom>
          <a:noFill/>
          <a:ln w="19050" cap="flat" cmpd="sng" algn="ctr">
            <a:solidFill>
              <a:srgbClr val="FF0000"/>
            </a:solidFill>
            <a:prstDash val="dash"/>
            <a:miter lim="800000"/>
          </a:ln>
          <a:effectLst/>
        </p:spPr>
      </p:cxnSp>
      <p:cxnSp>
        <p:nvCxnSpPr>
          <p:cNvPr id="15" name="直接连接符 14">
            <a:extLst>
              <a:ext uri="{FF2B5EF4-FFF2-40B4-BE49-F238E27FC236}">
                <a16:creationId xmlns:a16="http://schemas.microsoft.com/office/drawing/2014/main" id="{EC7E5085-AE0E-4F5D-A910-B28C03D38A3D}"/>
              </a:ext>
            </a:extLst>
          </p:cNvPr>
          <p:cNvCxnSpPr/>
          <p:nvPr/>
        </p:nvCxnSpPr>
        <p:spPr>
          <a:xfrm>
            <a:off x="1352796" y="4677430"/>
            <a:ext cx="9930435" cy="0"/>
          </a:xfrm>
          <a:prstGeom prst="line">
            <a:avLst/>
          </a:prstGeom>
          <a:noFill/>
          <a:ln w="19050" cap="flat" cmpd="sng" algn="ctr">
            <a:solidFill>
              <a:srgbClr val="FF0000"/>
            </a:solidFill>
            <a:prstDash val="dash"/>
            <a:miter lim="800000"/>
          </a:ln>
          <a:effectLst/>
        </p:spPr>
      </p:cxnSp>
      <p:cxnSp>
        <p:nvCxnSpPr>
          <p:cNvPr id="16" name="直接连接符 15">
            <a:extLst>
              <a:ext uri="{FF2B5EF4-FFF2-40B4-BE49-F238E27FC236}">
                <a16:creationId xmlns:a16="http://schemas.microsoft.com/office/drawing/2014/main" id="{EC7E5085-AE0E-4F5D-A910-B28C03D38A3D}"/>
              </a:ext>
            </a:extLst>
          </p:cNvPr>
          <p:cNvCxnSpPr/>
          <p:nvPr/>
        </p:nvCxnSpPr>
        <p:spPr>
          <a:xfrm>
            <a:off x="1352796" y="5122438"/>
            <a:ext cx="9930435" cy="0"/>
          </a:xfrm>
          <a:prstGeom prst="line">
            <a:avLst/>
          </a:prstGeom>
          <a:noFill/>
          <a:ln w="19050" cap="flat" cmpd="sng" algn="ctr">
            <a:solidFill>
              <a:srgbClr val="FF0000"/>
            </a:solidFill>
            <a:prstDash val="dash"/>
            <a:miter lim="800000"/>
          </a:ln>
          <a:effectLst/>
        </p:spPr>
      </p:cxnSp>
      <p:cxnSp>
        <p:nvCxnSpPr>
          <p:cNvPr id="17" name="直接连接符 16">
            <a:extLst>
              <a:ext uri="{FF2B5EF4-FFF2-40B4-BE49-F238E27FC236}">
                <a16:creationId xmlns:a16="http://schemas.microsoft.com/office/drawing/2014/main" id="{EC7E5085-AE0E-4F5D-A910-B28C03D38A3D}"/>
              </a:ext>
            </a:extLst>
          </p:cNvPr>
          <p:cNvCxnSpPr/>
          <p:nvPr/>
        </p:nvCxnSpPr>
        <p:spPr>
          <a:xfrm>
            <a:off x="1352796" y="5540615"/>
            <a:ext cx="9930435" cy="0"/>
          </a:xfrm>
          <a:prstGeom prst="line">
            <a:avLst/>
          </a:prstGeom>
          <a:noFill/>
          <a:ln w="19050" cap="flat" cmpd="sng" algn="ctr">
            <a:solidFill>
              <a:srgbClr val="FF0000"/>
            </a:solidFill>
            <a:prstDash val="dash"/>
            <a:miter lim="800000"/>
          </a:ln>
          <a:effectLst/>
        </p:spPr>
      </p:cxnSp>
    </p:spTree>
    <p:extLst>
      <p:ext uri="{BB962C8B-B14F-4D97-AF65-F5344CB8AC3E}">
        <p14:creationId xmlns:p14="http://schemas.microsoft.com/office/powerpoint/2010/main" val="710835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left)">
                                      <p:cBhvr>
                                        <p:cTn id="15" dur="500"/>
                                        <p:tgtEl>
                                          <p:spTgt spid="8"/>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7">
                                            <p:txEl>
                                              <p:pRg st="1" end="1"/>
                                            </p:txEl>
                                          </p:spTgt>
                                        </p:tgtEl>
                                        <p:attrNameLst>
                                          <p:attrName>style.visibility</p:attrName>
                                        </p:attrNameLst>
                                      </p:cBhvr>
                                      <p:to>
                                        <p:strVal val="visible"/>
                                      </p:to>
                                    </p:set>
                                    <p:animEffect transition="in" filter="wipe(left)">
                                      <p:cBhvr>
                                        <p:cTn id="19" dur="500"/>
                                        <p:tgtEl>
                                          <p:spTgt spid="7">
                                            <p:txEl>
                                              <p:pRg st="1" end="1"/>
                                            </p:txEl>
                                          </p:spTgt>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wipe(left)">
                                      <p:cBhvr>
                                        <p:cTn id="23" dur="500"/>
                                        <p:tgtEl>
                                          <p:spTgt spid="10"/>
                                        </p:tgtEl>
                                      </p:cBhvr>
                                    </p:animEffect>
                                  </p:childTnLst>
                                </p:cTn>
                              </p:par>
                            </p:childTnLst>
                          </p:cTn>
                        </p:par>
                        <p:par>
                          <p:cTn id="24" fill="hold">
                            <p:stCondLst>
                              <p:cond delay="2500"/>
                            </p:stCondLst>
                            <p:childTnLst>
                              <p:par>
                                <p:cTn id="25" presetID="22" presetClass="entr" presetSubtype="8" fill="hold" nodeType="afterEffect">
                                  <p:stCondLst>
                                    <p:cond delay="0"/>
                                  </p:stCondLst>
                                  <p:childTnLst>
                                    <p:set>
                                      <p:cBhvr>
                                        <p:cTn id="26" dur="1" fill="hold">
                                          <p:stCondLst>
                                            <p:cond delay="0"/>
                                          </p:stCondLst>
                                        </p:cTn>
                                        <p:tgtEl>
                                          <p:spTgt spid="7">
                                            <p:txEl>
                                              <p:pRg st="2" end="2"/>
                                            </p:txEl>
                                          </p:spTgt>
                                        </p:tgtEl>
                                        <p:attrNameLst>
                                          <p:attrName>style.visibility</p:attrName>
                                        </p:attrNameLst>
                                      </p:cBhvr>
                                      <p:to>
                                        <p:strVal val="visible"/>
                                      </p:to>
                                    </p:set>
                                    <p:animEffect transition="in" filter="wipe(left)">
                                      <p:cBhvr>
                                        <p:cTn id="27" dur="500"/>
                                        <p:tgtEl>
                                          <p:spTgt spid="7">
                                            <p:txEl>
                                              <p:pRg st="2" end="2"/>
                                            </p:txEl>
                                          </p:spTgt>
                                        </p:tgtEl>
                                      </p:cBhvr>
                                    </p:animEffect>
                                  </p:childTnLst>
                                </p:cTn>
                              </p:par>
                            </p:childTnLst>
                          </p:cTn>
                        </p:par>
                        <p:par>
                          <p:cTn id="28" fill="hold">
                            <p:stCondLst>
                              <p:cond delay="3000"/>
                            </p:stCondLst>
                            <p:childTnLst>
                              <p:par>
                                <p:cTn id="29" presetID="22" presetClass="entr" presetSubtype="8" fill="hold" nodeType="after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wipe(left)">
                                      <p:cBhvr>
                                        <p:cTn id="31" dur="500"/>
                                        <p:tgtEl>
                                          <p:spTgt spid="11"/>
                                        </p:tgtEl>
                                      </p:cBhvr>
                                    </p:animEffect>
                                  </p:childTnLst>
                                </p:cTn>
                              </p:par>
                            </p:childTnLst>
                          </p:cTn>
                        </p:par>
                        <p:par>
                          <p:cTn id="32" fill="hold">
                            <p:stCondLst>
                              <p:cond delay="3500"/>
                            </p:stCondLst>
                            <p:childTnLst>
                              <p:par>
                                <p:cTn id="33" presetID="22" presetClass="entr" presetSubtype="8" fill="hold" nodeType="afterEffect">
                                  <p:stCondLst>
                                    <p:cond delay="0"/>
                                  </p:stCondLst>
                                  <p:childTnLst>
                                    <p:set>
                                      <p:cBhvr>
                                        <p:cTn id="34" dur="1" fill="hold">
                                          <p:stCondLst>
                                            <p:cond delay="0"/>
                                          </p:stCondLst>
                                        </p:cTn>
                                        <p:tgtEl>
                                          <p:spTgt spid="7">
                                            <p:txEl>
                                              <p:pRg st="3" end="3"/>
                                            </p:txEl>
                                          </p:spTgt>
                                        </p:tgtEl>
                                        <p:attrNameLst>
                                          <p:attrName>style.visibility</p:attrName>
                                        </p:attrNameLst>
                                      </p:cBhvr>
                                      <p:to>
                                        <p:strVal val="visible"/>
                                      </p:to>
                                    </p:set>
                                    <p:animEffect transition="in" filter="wipe(left)">
                                      <p:cBhvr>
                                        <p:cTn id="35" dur="500"/>
                                        <p:tgtEl>
                                          <p:spTgt spid="7">
                                            <p:txEl>
                                              <p:pRg st="3" end="3"/>
                                            </p:txEl>
                                          </p:spTgt>
                                        </p:tgtEl>
                                      </p:cBhvr>
                                    </p:animEffect>
                                  </p:childTnLst>
                                </p:cTn>
                              </p:par>
                            </p:childTnLst>
                          </p:cTn>
                        </p:par>
                        <p:par>
                          <p:cTn id="36" fill="hold">
                            <p:stCondLst>
                              <p:cond delay="4000"/>
                            </p:stCondLst>
                            <p:childTnLst>
                              <p:par>
                                <p:cTn id="37" presetID="22" presetClass="entr" presetSubtype="8" fill="hold" nodeType="afterEffect">
                                  <p:stCondLst>
                                    <p:cond delay="0"/>
                                  </p:stCondLst>
                                  <p:childTnLst>
                                    <p:set>
                                      <p:cBhvr>
                                        <p:cTn id="38" dur="1" fill="hold">
                                          <p:stCondLst>
                                            <p:cond delay="0"/>
                                          </p:stCondLst>
                                        </p:cTn>
                                        <p:tgtEl>
                                          <p:spTgt spid="7">
                                            <p:txEl>
                                              <p:pRg st="4" end="4"/>
                                            </p:txEl>
                                          </p:spTgt>
                                        </p:tgtEl>
                                        <p:attrNameLst>
                                          <p:attrName>style.visibility</p:attrName>
                                        </p:attrNameLst>
                                      </p:cBhvr>
                                      <p:to>
                                        <p:strVal val="visible"/>
                                      </p:to>
                                    </p:set>
                                    <p:animEffect transition="in" filter="wipe(left)">
                                      <p:cBhvr>
                                        <p:cTn id="39" dur="500"/>
                                        <p:tgtEl>
                                          <p:spTgt spid="7">
                                            <p:txEl>
                                              <p:pRg st="4" end="4"/>
                                            </p:txEl>
                                          </p:spTgt>
                                        </p:tgtEl>
                                      </p:cBhvr>
                                    </p:animEffect>
                                  </p:childTnLst>
                                </p:cTn>
                              </p:par>
                            </p:childTnLst>
                          </p:cTn>
                        </p:par>
                        <p:par>
                          <p:cTn id="40" fill="hold">
                            <p:stCondLst>
                              <p:cond delay="4500"/>
                            </p:stCondLst>
                            <p:childTnLst>
                              <p:par>
                                <p:cTn id="41" presetID="22" presetClass="entr" presetSubtype="8" fill="hold" nodeType="after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wipe(left)">
                                      <p:cBhvr>
                                        <p:cTn id="43" dur="500"/>
                                        <p:tgtEl>
                                          <p:spTgt spid="12"/>
                                        </p:tgtEl>
                                      </p:cBhvr>
                                    </p:animEffect>
                                  </p:childTnLst>
                                </p:cTn>
                              </p:par>
                            </p:childTnLst>
                          </p:cTn>
                        </p:par>
                        <p:par>
                          <p:cTn id="44" fill="hold">
                            <p:stCondLst>
                              <p:cond delay="5000"/>
                            </p:stCondLst>
                            <p:childTnLst>
                              <p:par>
                                <p:cTn id="45" presetID="22" presetClass="entr" presetSubtype="8" fill="hold" nodeType="afterEffect">
                                  <p:stCondLst>
                                    <p:cond delay="0"/>
                                  </p:stCondLst>
                                  <p:childTnLst>
                                    <p:set>
                                      <p:cBhvr>
                                        <p:cTn id="46" dur="1" fill="hold">
                                          <p:stCondLst>
                                            <p:cond delay="0"/>
                                          </p:stCondLst>
                                        </p:cTn>
                                        <p:tgtEl>
                                          <p:spTgt spid="7">
                                            <p:txEl>
                                              <p:pRg st="5" end="5"/>
                                            </p:txEl>
                                          </p:spTgt>
                                        </p:tgtEl>
                                        <p:attrNameLst>
                                          <p:attrName>style.visibility</p:attrName>
                                        </p:attrNameLst>
                                      </p:cBhvr>
                                      <p:to>
                                        <p:strVal val="visible"/>
                                      </p:to>
                                    </p:set>
                                    <p:animEffect transition="in" filter="wipe(left)">
                                      <p:cBhvr>
                                        <p:cTn id="47" dur="500"/>
                                        <p:tgtEl>
                                          <p:spTgt spid="7">
                                            <p:txEl>
                                              <p:pRg st="5" end="5"/>
                                            </p:txEl>
                                          </p:spTgt>
                                        </p:tgtEl>
                                      </p:cBhvr>
                                    </p:animEffect>
                                  </p:childTnLst>
                                </p:cTn>
                              </p:par>
                            </p:childTnLst>
                          </p:cTn>
                        </p:par>
                        <p:par>
                          <p:cTn id="48" fill="hold">
                            <p:stCondLst>
                              <p:cond delay="5500"/>
                            </p:stCondLst>
                            <p:childTnLst>
                              <p:par>
                                <p:cTn id="49" presetID="22" presetClass="entr" presetSubtype="8" fill="hold" nodeType="afterEffect">
                                  <p:stCondLst>
                                    <p:cond delay="0"/>
                                  </p:stCondLst>
                                  <p:childTnLst>
                                    <p:set>
                                      <p:cBhvr>
                                        <p:cTn id="50" dur="1" fill="hold">
                                          <p:stCondLst>
                                            <p:cond delay="0"/>
                                          </p:stCondLst>
                                        </p:cTn>
                                        <p:tgtEl>
                                          <p:spTgt spid="13"/>
                                        </p:tgtEl>
                                        <p:attrNameLst>
                                          <p:attrName>style.visibility</p:attrName>
                                        </p:attrNameLst>
                                      </p:cBhvr>
                                      <p:to>
                                        <p:strVal val="visible"/>
                                      </p:to>
                                    </p:set>
                                    <p:animEffect transition="in" filter="wipe(left)">
                                      <p:cBhvr>
                                        <p:cTn id="51" dur="500"/>
                                        <p:tgtEl>
                                          <p:spTgt spid="13"/>
                                        </p:tgtEl>
                                      </p:cBhvr>
                                    </p:animEffect>
                                  </p:childTnLst>
                                </p:cTn>
                              </p:par>
                            </p:childTnLst>
                          </p:cTn>
                        </p:par>
                        <p:par>
                          <p:cTn id="52" fill="hold">
                            <p:stCondLst>
                              <p:cond delay="6000"/>
                            </p:stCondLst>
                            <p:childTnLst>
                              <p:par>
                                <p:cTn id="53" presetID="22" presetClass="entr" presetSubtype="8" fill="hold" nodeType="afterEffect">
                                  <p:stCondLst>
                                    <p:cond delay="0"/>
                                  </p:stCondLst>
                                  <p:childTnLst>
                                    <p:set>
                                      <p:cBhvr>
                                        <p:cTn id="54" dur="1" fill="hold">
                                          <p:stCondLst>
                                            <p:cond delay="0"/>
                                          </p:stCondLst>
                                        </p:cTn>
                                        <p:tgtEl>
                                          <p:spTgt spid="7">
                                            <p:txEl>
                                              <p:pRg st="6" end="6"/>
                                            </p:txEl>
                                          </p:spTgt>
                                        </p:tgtEl>
                                        <p:attrNameLst>
                                          <p:attrName>style.visibility</p:attrName>
                                        </p:attrNameLst>
                                      </p:cBhvr>
                                      <p:to>
                                        <p:strVal val="visible"/>
                                      </p:to>
                                    </p:set>
                                    <p:animEffect transition="in" filter="wipe(left)">
                                      <p:cBhvr>
                                        <p:cTn id="55" dur="500"/>
                                        <p:tgtEl>
                                          <p:spTgt spid="7">
                                            <p:txEl>
                                              <p:pRg st="6" end="6"/>
                                            </p:txEl>
                                          </p:spTgt>
                                        </p:tgtEl>
                                      </p:cBhvr>
                                    </p:animEffect>
                                  </p:childTnLst>
                                </p:cTn>
                              </p:par>
                            </p:childTnLst>
                          </p:cTn>
                        </p:par>
                        <p:par>
                          <p:cTn id="56" fill="hold">
                            <p:stCondLst>
                              <p:cond delay="6500"/>
                            </p:stCondLst>
                            <p:childTnLst>
                              <p:par>
                                <p:cTn id="57" presetID="22" presetClass="entr" presetSubtype="8" fill="hold" nodeType="afterEffect">
                                  <p:stCondLst>
                                    <p:cond delay="0"/>
                                  </p:stCondLst>
                                  <p:childTnLst>
                                    <p:set>
                                      <p:cBhvr>
                                        <p:cTn id="58" dur="1" fill="hold">
                                          <p:stCondLst>
                                            <p:cond delay="0"/>
                                          </p:stCondLst>
                                        </p:cTn>
                                        <p:tgtEl>
                                          <p:spTgt spid="14"/>
                                        </p:tgtEl>
                                        <p:attrNameLst>
                                          <p:attrName>style.visibility</p:attrName>
                                        </p:attrNameLst>
                                      </p:cBhvr>
                                      <p:to>
                                        <p:strVal val="visible"/>
                                      </p:to>
                                    </p:set>
                                    <p:animEffect transition="in" filter="wipe(left)">
                                      <p:cBhvr>
                                        <p:cTn id="59" dur="500"/>
                                        <p:tgtEl>
                                          <p:spTgt spid="14"/>
                                        </p:tgtEl>
                                      </p:cBhvr>
                                    </p:animEffect>
                                  </p:childTnLst>
                                </p:cTn>
                              </p:par>
                            </p:childTnLst>
                          </p:cTn>
                        </p:par>
                        <p:par>
                          <p:cTn id="60" fill="hold">
                            <p:stCondLst>
                              <p:cond delay="7000"/>
                            </p:stCondLst>
                            <p:childTnLst>
                              <p:par>
                                <p:cTn id="61" presetID="22" presetClass="entr" presetSubtype="8" fill="hold" nodeType="afterEffect">
                                  <p:stCondLst>
                                    <p:cond delay="0"/>
                                  </p:stCondLst>
                                  <p:childTnLst>
                                    <p:set>
                                      <p:cBhvr>
                                        <p:cTn id="62" dur="1" fill="hold">
                                          <p:stCondLst>
                                            <p:cond delay="0"/>
                                          </p:stCondLst>
                                        </p:cTn>
                                        <p:tgtEl>
                                          <p:spTgt spid="7">
                                            <p:txEl>
                                              <p:pRg st="7" end="7"/>
                                            </p:txEl>
                                          </p:spTgt>
                                        </p:tgtEl>
                                        <p:attrNameLst>
                                          <p:attrName>style.visibility</p:attrName>
                                        </p:attrNameLst>
                                      </p:cBhvr>
                                      <p:to>
                                        <p:strVal val="visible"/>
                                      </p:to>
                                    </p:set>
                                    <p:animEffect transition="in" filter="wipe(left)">
                                      <p:cBhvr>
                                        <p:cTn id="63" dur="500"/>
                                        <p:tgtEl>
                                          <p:spTgt spid="7">
                                            <p:txEl>
                                              <p:pRg st="7" end="7"/>
                                            </p:txEl>
                                          </p:spTgt>
                                        </p:tgtEl>
                                      </p:cBhvr>
                                    </p:animEffect>
                                  </p:childTnLst>
                                </p:cTn>
                              </p:par>
                            </p:childTnLst>
                          </p:cTn>
                        </p:par>
                        <p:par>
                          <p:cTn id="64" fill="hold">
                            <p:stCondLst>
                              <p:cond delay="7500"/>
                            </p:stCondLst>
                            <p:childTnLst>
                              <p:par>
                                <p:cTn id="65" presetID="22" presetClass="entr" presetSubtype="8" fill="hold" nodeType="afterEffect">
                                  <p:stCondLst>
                                    <p:cond delay="0"/>
                                  </p:stCondLst>
                                  <p:childTnLst>
                                    <p:set>
                                      <p:cBhvr>
                                        <p:cTn id="66" dur="1" fill="hold">
                                          <p:stCondLst>
                                            <p:cond delay="0"/>
                                          </p:stCondLst>
                                        </p:cTn>
                                        <p:tgtEl>
                                          <p:spTgt spid="15"/>
                                        </p:tgtEl>
                                        <p:attrNameLst>
                                          <p:attrName>style.visibility</p:attrName>
                                        </p:attrNameLst>
                                      </p:cBhvr>
                                      <p:to>
                                        <p:strVal val="visible"/>
                                      </p:to>
                                    </p:set>
                                    <p:animEffect transition="in" filter="wipe(left)">
                                      <p:cBhvr>
                                        <p:cTn id="67" dur="500"/>
                                        <p:tgtEl>
                                          <p:spTgt spid="15"/>
                                        </p:tgtEl>
                                      </p:cBhvr>
                                    </p:animEffect>
                                  </p:childTnLst>
                                </p:cTn>
                              </p:par>
                            </p:childTnLst>
                          </p:cTn>
                        </p:par>
                        <p:par>
                          <p:cTn id="68" fill="hold">
                            <p:stCondLst>
                              <p:cond delay="8000"/>
                            </p:stCondLst>
                            <p:childTnLst>
                              <p:par>
                                <p:cTn id="69" presetID="22" presetClass="entr" presetSubtype="8" fill="hold" nodeType="afterEffect">
                                  <p:stCondLst>
                                    <p:cond delay="0"/>
                                  </p:stCondLst>
                                  <p:childTnLst>
                                    <p:set>
                                      <p:cBhvr>
                                        <p:cTn id="70" dur="1" fill="hold">
                                          <p:stCondLst>
                                            <p:cond delay="0"/>
                                          </p:stCondLst>
                                        </p:cTn>
                                        <p:tgtEl>
                                          <p:spTgt spid="7">
                                            <p:txEl>
                                              <p:pRg st="8" end="8"/>
                                            </p:txEl>
                                          </p:spTgt>
                                        </p:tgtEl>
                                        <p:attrNameLst>
                                          <p:attrName>style.visibility</p:attrName>
                                        </p:attrNameLst>
                                      </p:cBhvr>
                                      <p:to>
                                        <p:strVal val="visible"/>
                                      </p:to>
                                    </p:set>
                                    <p:animEffect transition="in" filter="wipe(left)">
                                      <p:cBhvr>
                                        <p:cTn id="71" dur="500"/>
                                        <p:tgtEl>
                                          <p:spTgt spid="7">
                                            <p:txEl>
                                              <p:pRg st="8" end="8"/>
                                            </p:txEl>
                                          </p:spTgt>
                                        </p:tgtEl>
                                      </p:cBhvr>
                                    </p:animEffect>
                                  </p:childTnLst>
                                </p:cTn>
                              </p:par>
                            </p:childTnLst>
                          </p:cTn>
                        </p:par>
                        <p:par>
                          <p:cTn id="72" fill="hold">
                            <p:stCondLst>
                              <p:cond delay="8500"/>
                            </p:stCondLst>
                            <p:childTnLst>
                              <p:par>
                                <p:cTn id="73" presetID="22" presetClass="entr" presetSubtype="8" fill="hold" nodeType="afterEffect">
                                  <p:stCondLst>
                                    <p:cond delay="0"/>
                                  </p:stCondLst>
                                  <p:childTnLst>
                                    <p:set>
                                      <p:cBhvr>
                                        <p:cTn id="74" dur="1" fill="hold">
                                          <p:stCondLst>
                                            <p:cond delay="0"/>
                                          </p:stCondLst>
                                        </p:cTn>
                                        <p:tgtEl>
                                          <p:spTgt spid="16"/>
                                        </p:tgtEl>
                                        <p:attrNameLst>
                                          <p:attrName>style.visibility</p:attrName>
                                        </p:attrNameLst>
                                      </p:cBhvr>
                                      <p:to>
                                        <p:strVal val="visible"/>
                                      </p:to>
                                    </p:set>
                                    <p:animEffect transition="in" filter="wipe(left)">
                                      <p:cBhvr>
                                        <p:cTn id="75" dur="500"/>
                                        <p:tgtEl>
                                          <p:spTgt spid="16"/>
                                        </p:tgtEl>
                                      </p:cBhvr>
                                    </p:animEffect>
                                  </p:childTnLst>
                                </p:cTn>
                              </p:par>
                            </p:childTnLst>
                          </p:cTn>
                        </p:par>
                        <p:par>
                          <p:cTn id="76" fill="hold">
                            <p:stCondLst>
                              <p:cond delay="9000"/>
                            </p:stCondLst>
                            <p:childTnLst>
                              <p:par>
                                <p:cTn id="77" presetID="22" presetClass="entr" presetSubtype="8" fill="hold" nodeType="afterEffect">
                                  <p:stCondLst>
                                    <p:cond delay="0"/>
                                  </p:stCondLst>
                                  <p:childTnLst>
                                    <p:set>
                                      <p:cBhvr>
                                        <p:cTn id="78" dur="1" fill="hold">
                                          <p:stCondLst>
                                            <p:cond delay="0"/>
                                          </p:stCondLst>
                                        </p:cTn>
                                        <p:tgtEl>
                                          <p:spTgt spid="7">
                                            <p:txEl>
                                              <p:pRg st="9" end="9"/>
                                            </p:txEl>
                                          </p:spTgt>
                                        </p:tgtEl>
                                        <p:attrNameLst>
                                          <p:attrName>style.visibility</p:attrName>
                                        </p:attrNameLst>
                                      </p:cBhvr>
                                      <p:to>
                                        <p:strVal val="visible"/>
                                      </p:to>
                                    </p:set>
                                    <p:animEffect transition="in" filter="wipe(left)">
                                      <p:cBhvr>
                                        <p:cTn id="79" dur="500"/>
                                        <p:tgtEl>
                                          <p:spTgt spid="7">
                                            <p:txEl>
                                              <p:pRg st="9" end="9"/>
                                            </p:txEl>
                                          </p:spTgt>
                                        </p:tgtEl>
                                      </p:cBhvr>
                                    </p:animEffect>
                                  </p:childTnLst>
                                </p:cTn>
                              </p:par>
                            </p:childTnLst>
                          </p:cTn>
                        </p:par>
                        <p:par>
                          <p:cTn id="80" fill="hold">
                            <p:stCondLst>
                              <p:cond delay="9500"/>
                            </p:stCondLst>
                            <p:childTnLst>
                              <p:par>
                                <p:cTn id="81" presetID="22" presetClass="entr" presetSubtype="8" fill="hold" nodeType="afterEffect">
                                  <p:stCondLst>
                                    <p:cond delay="0"/>
                                  </p:stCondLst>
                                  <p:childTnLst>
                                    <p:set>
                                      <p:cBhvr>
                                        <p:cTn id="82" dur="1" fill="hold">
                                          <p:stCondLst>
                                            <p:cond delay="0"/>
                                          </p:stCondLst>
                                        </p:cTn>
                                        <p:tgtEl>
                                          <p:spTgt spid="17"/>
                                        </p:tgtEl>
                                        <p:attrNameLst>
                                          <p:attrName>style.visibility</p:attrName>
                                        </p:attrNameLst>
                                      </p:cBhvr>
                                      <p:to>
                                        <p:strVal val="visible"/>
                                      </p:to>
                                    </p:set>
                                    <p:animEffect transition="in" filter="wipe(left)">
                                      <p:cBhvr>
                                        <p:cTn id="83"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656642" y="998512"/>
            <a:ext cx="4814168" cy="4365749"/>
            <a:chOff x="656642" y="1730032"/>
            <a:chExt cx="4814168" cy="4365749"/>
          </a:xfrm>
        </p:grpSpPr>
        <p:sp>
          <p:nvSpPr>
            <p:cNvPr id="9" name="矩形 83">
              <a:extLst>
                <a:ext uri="{FF2B5EF4-FFF2-40B4-BE49-F238E27FC236}">
                  <a16:creationId xmlns:a16="http://schemas.microsoft.com/office/drawing/2014/main" id="{D1215595-6851-4DBE-A9EF-196E82F95533}"/>
                </a:ext>
              </a:extLst>
            </p:cNvPr>
            <p:cNvSpPr>
              <a:spLocks noChangeArrowheads="1"/>
            </p:cNvSpPr>
            <p:nvPr/>
          </p:nvSpPr>
          <p:spPr bwMode="auto">
            <a:xfrm>
              <a:off x="656642" y="2112243"/>
              <a:ext cx="4814168" cy="3983538"/>
            </a:xfrm>
            <a:prstGeom prst="roundRect">
              <a:avLst>
                <a:gd name="adj" fmla="val 0"/>
              </a:avLst>
            </a:prstGeom>
            <a:noFill/>
            <a:ln w="9525">
              <a:solidFill>
                <a:srgbClr val="C00000"/>
              </a:solidFill>
              <a:miter lim="800000"/>
              <a:headEnd/>
              <a:tailEnd/>
            </a:ln>
          </p:spPr>
          <p:txBody>
            <a:bodyPr/>
            <a:lstStyle>
              <a:lvl1pPr>
                <a:spcBef>
                  <a:spcPct val="20000"/>
                </a:spcBef>
                <a:buChar char="•"/>
                <a:defRPr sz="2000">
                  <a:solidFill>
                    <a:srgbClr val="4D4D4D"/>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spcBef>
                  <a:spcPct val="20000"/>
                </a:spcBef>
                <a:buChar char="–"/>
                <a:defRPr sz="2000">
                  <a:solidFill>
                    <a:srgbClr val="4D4D4D"/>
                  </a:solidFill>
                  <a:latin typeface="Arial" panose="020B0604020202020204" pitchFamily="34" charset="0"/>
                  <a:ea typeface="仿宋_GB2312" panose="02010609030101010101" pitchFamily="49" charset="-122"/>
                  <a:cs typeface="仿宋_GB2312" panose="0201060903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cs typeface="仿宋_GB2312" panose="02010609030101010101" pitchFamily="49"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panose="02010609030101010101" pitchFamily="49"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panose="02010609030101010101"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panose="02010609030101010101"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panose="02010609030101010101"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panose="02010609030101010101"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panose="02010609030101010101" pitchFamily="49" charset="-122"/>
                </a:defRPr>
              </a:lvl9pPr>
            </a:lstStyle>
            <a:p>
              <a:pPr fontAlgn="base">
                <a:spcBef>
                  <a:spcPct val="0"/>
                </a:spcBef>
                <a:spcAft>
                  <a:spcPct val="0"/>
                </a:spcAft>
                <a:buFontTx/>
                <a:buNone/>
                <a:defRPr/>
              </a:pPr>
              <a:endParaRPr lang="zh-CN" altLang="en-US" sz="1800" dirty="0">
                <a:latin typeface="+mn-lt"/>
                <a:ea typeface="+mn-ea"/>
                <a:cs typeface="+mn-ea"/>
                <a:sym typeface="+mn-lt"/>
              </a:endParaRPr>
            </a:p>
          </p:txBody>
        </p:sp>
        <p:grpSp>
          <p:nvGrpSpPr>
            <p:cNvPr id="3" name="组合 2"/>
            <p:cNvGrpSpPr/>
            <p:nvPr/>
          </p:nvGrpSpPr>
          <p:grpSpPr>
            <a:xfrm>
              <a:off x="1184261" y="1730032"/>
              <a:ext cx="3758933" cy="764423"/>
              <a:chOff x="1952660" y="1734096"/>
              <a:chExt cx="3758933" cy="764423"/>
            </a:xfrm>
          </p:grpSpPr>
          <p:sp>
            <p:nvSpPr>
              <p:cNvPr id="5" name="Rounded Rectangle 38"/>
              <p:cNvSpPr/>
              <p:nvPr/>
            </p:nvSpPr>
            <p:spPr>
              <a:xfrm rot="16200000">
                <a:off x="3449915" y="236841"/>
                <a:ext cx="764423" cy="3758933"/>
              </a:xfrm>
              <a:prstGeom prst="roundRect">
                <a:avLst>
                  <a:gd name="adj" fmla="val 50000"/>
                </a:avLst>
              </a:prstGeom>
              <a:solidFill>
                <a:srgbClr val="C00000"/>
              </a:solidFill>
              <a:ln w="12700" cap="flat" cmpd="sng" algn="ctr">
                <a:noFill/>
                <a:prstDash val="solid"/>
                <a:miter lim="800000"/>
              </a:ln>
              <a:effectLst/>
            </p:spPr>
            <p:txBody>
              <a:bodyPr rtlCol="0" anchor="ctr"/>
              <a:lstStyle/>
              <a:p>
                <a:pPr algn="ctr" defTabSz="914309">
                  <a:defRPr/>
                </a:pPr>
                <a:endParaRPr lang="en-US" sz="3200" kern="0" dirty="0">
                  <a:solidFill>
                    <a:srgbClr val="FFFFFF"/>
                  </a:solidFill>
                  <a:cs typeface="+mn-ea"/>
                  <a:sym typeface="+mn-lt"/>
                </a:endParaRPr>
              </a:p>
            </p:txBody>
          </p:sp>
          <p:sp>
            <p:nvSpPr>
              <p:cNvPr id="6" name="文本框 5"/>
              <p:cNvSpPr txBox="1"/>
              <p:nvPr/>
            </p:nvSpPr>
            <p:spPr>
              <a:xfrm>
                <a:off x="2777991" y="1821203"/>
                <a:ext cx="2108269" cy="553998"/>
              </a:xfrm>
              <a:prstGeom prst="rect">
                <a:avLst/>
              </a:prstGeom>
              <a:noFill/>
            </p:spPr>
            <p:txBody>
              <a:bodyPr wrap="none" rtlCol="0">
                <a:spAutoFit/>
              </a:bodyPr>
              <a:lstStyle/>
              <a:p>
                <a:r>
                  <a:rPr lang="zh-CN" altLang="en-US" sz="3000" dirty="0">
                    <a:solidFill>
                      <a:prstClr val="white"/>
                    </a:solidFill>
                    <a:cs typeface="+mn-ea"/>
                    <a:sym typeface="+mn-lt"/>
                  </a:rPr>
                  <a:t>组织生活会</a:t>
                </a:r>
              </a:p>
            </p:txBody>
          </p:sp>
        </p:grpSp>
      </p:grpSp>
      <p:grpSp>
        <p:nvGrpSpPr>
          <p:cNvPr id="11" name="组合 10"/>
          <p:cNvGrpSpPr/>
          <p:nvPr/>
        </p:nvGrpSpPr>
        <p:grpSpPr>
          <a:xfrm>
            <a:off x="6711901" y="998511"/>
            <a:ext cx="4814168" cy="4365749"/>
            <a:chOff x="656642" y="1730032"/>
            <a:chExt cx="4814168" cy="4365749"/>
          </a:xfrm>
        </p:grpSpPr>
        <p:sp>
          <p:nvSpPr>
            <p:cNvPr id="12" name="矩形 83">
              <a:extLst>
                <a:ext uri="{FF2B5EF4-FFF2-40B4-BE49-F238E27FC236}">
                  <a16:creationId xmlns:a16="http://schemas.microsoft.com/office/drawing/2014/main" id="{D1215595-6851-4DBE-A9EF-196E82F95533}"/>
                </a:ext>
              </a:extLst>
            </p:cNvPr>
            <p:cNvSpPr>
              <a:spLocks noChangeArrowheads="1"/>
            </p:cNvSpPr>
            <p:nvPr/>
          </p:nvSpPr>
          <p:spPr bwMode="auto">
            <a:xfrm>
              <a:off x="656642" y="2112243"/>
              <a:ext cx="4814168" cy="3983538"/>
            </a:xfrm>
            <a:prstGeom prst="roundRect">
              <a:avLst>
                <a:gd name="adj" fmla="val 0"/>
              </a:avLst>
            </a:prstGeom>
            <a:noFill/>
            <a:ln w="9525">
              <a:solidFill>
                <a:srgbClr val="C00000"/>
              </a:solidFill>
              <a:miter lim="800000"/>
              <a:headEnd/>
              <a:tailEnd/>
            </a:ln>
          </p:spPr>
          <p:txBody>
            <a:bodyPr/>
            <a:lstStyle>
              <a:lvl1pPr>
                <a:spcBef>
                  <a:spcPct val="20000"/>
                </a:spcBef>
                <a:buChar char="•"/>
                <a:defRPr sz="2000">
                  <a:solidFill>
                    <a:srgbClr val="4D4D4D"/>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spcBef>
                  <a:spcPct val="20000"/>
                </a:spcBef>
                <a:buChar char="–"/>
                <a:defRPr sz="2000">
                  <a:solidFill>
                    <a:srgbClr val="4D4D4D"/>
                  </a:solidFill>
                  <a:latin typeface="Arial" panose="020B0604020202020204" pitchFamily="34" charset="0"/>
                  <a:ea typeface="仿宋_GB2312" panose="02010609030101010101" pitchFamily="49" charset="-122"/>
                  <a:cs typeface="仿宋_GB2312" panose="0201060903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cs typeface="仿宋_GB2312" panose="02010609030101010101" pitchFamily="49"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panose="02010609030101010101" pitchFamily="49"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panose="02010609030101010101"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panose="02010609030101010101"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panose="02010609030101010101"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panose="02010609030101010101"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panose="02010609030101010101" pitchFamily="49" charset="-122"/>
                </a:defRPr>
              </a:lvl9pPr>
            </a:lstStyle>
            <a:p>
              <a:pPr fontAlgn="base">
                <a:spcBef>
                  <a:spcPct val="0"/>
                </a:spcBef>
                <a:spcAft>
                  <a:spcPct val="0"/>
                </a:spcAft>
                <a:buFontTx/>
                <a:buNone/>
                <a:defRPr/>
              </a:pPr>
              <a:endParaRPr lang="zh-CN" altLang="en-US" sz="1800" dirty="0">
                <a:latin typeface="+mn-lt"/>
                <a:ea typeface="+mn-ea"/>
                <a:cs typeface="+mn-ea"/>
                <a:sym typeface="+mn-lt"/>
              </a:endParaRPr>
            </a:p>
          </p:txBody>
        </p:sp>
        <p:grpSp>
          <p:nvGrpSpPr>
            <p:cNvPr id="13" name="组合 12"/>
            <p:cNvGrpSpPr/>
            <p:nvPr/>
          </p:nvGrpSpPr>
          <p:grpSpPr>
            <a:xfrm>
              <a:off x="1184261" y="1730032"/>
              <a:ext cx="3758933" cy="764423"/>
              <a:chOff x="1952660" y="1734096"/>
              <a:chExt cx="3758933" cy="764423"/>
            </a:xfrm>
          </p:grpSpPr>
          <p:sp>
            <p:nvSpPr>
              <p:cNvPr id="14" name="Rounded Rectangle 38"/>
              <p:cNvSpPr/>
              <p:nvPr/>
            </p:nvSpPr>
            <p:spPr>
              <a:xfrm rot="16200000">
                <a:off x="3449915" y="236841"/>
                <a:ext cx="764423" cy="3758933"/>
              </a:xfrm>
              <a:prstGeom prst="roundRect">
                <a:avLst>
                  <a:gd name="adj" fmla="val 50000"/>
                </a:avLst>
              </a:prstGeom>
              <a:solidFill>
                <a:srgbClr val="C00000"/>
              </a:solidFill>
              <a:ln w="12700" cap="flat" cmpd="sng" algn="ctr">
                <a:noFill/>
                <a:prstDash val="solid"/>
                <a:miter lim="800000"/>
              </a:ln>
              <a:effectLst/>
            </p:spPr>
            <p:txBody>
              <a:bodyPr rtlCol="0" anchor="ctr"/>
              <a:lstStyle/>
              <a:p>
                <a:pPr algn="ctr" defTabSz="914309">
                  <a:defRPr/>
                </a:pPr>
                <a:endParaRPr lang="en-US" sz="3200" kern="0" dirty="0">
                  <a:solidFill>
                    <a:srgbClr val="FFFFFF"/>
                  </a:solidFill>
                  <a:cs typeface="+mn-ea"/>
                  <a:sym typeface="+mn-lt"/>
                </a:endParaRPr>
              </a:p>
            </p:txBody>
          </p:sp>
          <p:sp>
            <p:nvSpPr>
              <p:cNvPr id="15" name="文本框 14"/>
              <p:cNvSpPr txBox="1"/>
              <p:nvPr/>
            </p:nvSpPr>
            <p:spPr>
              <a:xfrm>
                <a:off x="2777991" y="1821203"/>
                <a:ext cx="2108269" cy="553998"/>
              </a:xfrm>
              <a:prstGeom prst="rect">
                <a:avLst/>
              </a:prstGeom>
              <a:noFill/>
            </p:spPr>
            <p:txBody>
              <a:bodyPr wrap="none" rtlCol="0">
                <a:spAutoFit/>
              </a:bodyPr>
              <a:lstStyle/>
              <a:p>
                <a:r>
                  <a:rPr lang="zh-CN" altLang="en-US" sz="3000" dirty="0">
                    <a:solidFill>
                      <a:prstClr val="white"/>
                    </a:solidFill>
                    <a:cs typeface="+mn-ea"/>
                    <a:sym typeface="+mn-lt"/>
                  </a:rPr>
                  <a:t>民主生活会</a:t>
                </a:r>
              </a:p>
            </p:txBody>
          </p:sp>
        </p:grpSp>
      </p:grpSp>
      <p:sp>
        <p:nvSpPr>
          <p:cNvPr id="17" name="矩形 16"/>
          <p:cNvSpPr/>
          <p:nvPr/>
        </p:nvSpPr>
        <p:spPr>
          <a:xfrm>
            <a:off x="864482" y="2058039"/>
            <a:ext cx="4416594" cy="430887"/>
          </a:xfrm>
          <a:prstGeom prst="rect">
            <a:avLst/>
          </a:prstGeom>
        </p:spPr>
        <p:txBody>
          <a:bodyPr wrap="none">
            <a:spAutoFit/>
          </a:bodyPr>
          <a:lstStyle/>
          <a:p>
            <a:r>
              <a:rPr lang="zh-CN" altLang="en-US" sz="2200" dirty="0">
                <a:solidFill>
                  <a:srgbClr val="C00000"/>
                </a:solidFill>
                <a:cs typeface="+mn-ea"/>
                <a:sym typeface="+mn-lt"/>
              </a:rPr>
              <a:t>召开时间：</a:t>
            </a:r>
            <a:r>
              <a:rPr lang="zh-CN" altLang="en-US" sz="2200" dirty="0">
                <a:cs typeface="+mn-ea"/>
                <a:sym typeface="+mn-lt"/>
              </a:rPr>
              <a:t>每季度或半年召开一次</a:t>
            </a:r>
          </a:p>
        </p:txBody>
      </p:sp>
      <p:sp>
        <p:nvSpPr>
          <p:cNvPr id="18" name="矩形 17"/>
          <p:cNvSpPr/>
          <p:nvPr/>
        </p:nvSpPr>
        <p:spPr>
          <a:xfrm>
            <a:off x="6845334" y="2058038"/>
            <a:ext cx="3288080" cy="430887"/>
          </a:xfrm>
          <a:prstGeom prst="rect">
            <a:avLst/>
          </a:prstGeom>
        </p:spPr>
        <p:txBody>
          <a:bodyPr wrap="none">
            <a:spAutoFit/>
          </a:bodyPr>
          <a:lstStyle/>
          <a:p>
            <a:r>
              <a:rPr lang="zh-CN" altLang="en-US" sz="2200" dirty="0">
                <a:solidFill>
                  <a:srgbClr val="C00000"/>
                </a:solidFill>
                <a:cs typeface="+mn-ea"/>
                <a:sym typeface="+mn-lt"/>
              </a:rPr>
              <a:t>召开时间：</a:t>
            </a:r>
            <a:r>
              <a:rPr lang="zh-CN" altLang="en-US" sz="2200" dirty="0">
                <a:cs typeface="+mn-ea"/>
                <a:sym typeface="+mn-lt"/>
              </a:rPr>
              <a:t>每年召开一次</a:t>
            </a:r>
          </a:p>
        </p:txBody>
      </p:sp>
      <p:sp>
        <p:nvSpPr>
          <p:cNvPr id="19" name="矩形 18"/>
          <p:cNvSpPr/>
          <p:nvPr/>
        </p:nvSpPr>
        <p:spPr>
          <a:xfrm>
            <a:off x="864482" y="2769715"/>
            <a:ext cx="4416594" cy="769441"/>
          </a:xfrm>
          <a:prstGeom prst="rect">
            <a:avLst/>
          </a:prstGeom>
        </p:spPr>
        <p:txBody>
          <a:bodyPr wrap="none">
            <a:spAutoFit/>
          </a:bodyPr>
          <a:lstStyle/>
          <a:p>
            <a:r>
              <a:rPr lang="zh-CN" altLang="en-US" sz="2200" dirty="0">
                <a:solidFill>
                  <a:srgbClr val="C00000"/>
                </a:solidFill>
                <a:cs typeface="+mn-ea"/>
                <a:sym typeface="+mn-lt"/>
              </a:rPr>
              <a:t>参加人员：</a:t>
            </a:r>
            <a:r>
              <a:rPr lang="zh-CN" altLang="en-US" sz="2200" dirty="0">
                <a:cs typeface="+mn-ea"/>
                <a:sym typeface="+mn-lt"/>
              </a:rPr>
              <a:t>党支部（党小组）的全</a:t>
            </a:r>
            <a:endParaRPr lang="en-US" altLang="zh-CN" sz="2200" dirty="0">
              <a:cs typeface="+mn-ea"/>
              <a:sym typeface="+mn-lt"/>
            </a:endParaRPr>
          </a:p>
          <a:p>
            <a:r>
              <a:rPr lang="zh-CN" altLang="en-US" sz="2200" dirty="0">
                <a:cs typeface="+mn-ea"/>
                <a:sym typeface="+mn-lt"/>
              </a:rPr>
              <a:t>体党员，包括上级领导干部</a:t>
            </a:r>
          </a:p>
        </p:txBody>
      </p:sp>
      <p:sp>
        <p:nvSpPr>
          <p:cNvPr id="20" name="矩形 19"/>
          <p:cNvSpPr/>
          <p:nvPr/>
        </p:nvSpPr>
        <p:spPr>
          <a:xfrm>
            <a:off x="6834145" y="2781520"/>
            <a:ext cx="4134465" cy="430887"/>
          </a:xfrm>
          <a:prstGeom prst="rect">
            <a:avLst/>
          </a:prstGeom>
        </p:spPr>
        <p:txBody>
          <a:bodyPr wrap="none">
            <a:spAutoFit/>
          </a:bodyPr>
          <a:lstStyle/>
          <a:p>
            <a:r>
              <a:rPr lang="zh-CN" altLang="en-US" sz="2200" dirty="0">
                <a:solidFill>
                  <a:srgbClr val="C00000"/>
                </a:solidFill>
                <a:cs typeface="+mn-ea"/>
                <a:sym typeface="+mn-lt"/>
              </a:rPr>
              <a:t>参加人员：</a:t>
            </a:r>
            <a:r>
              <a:rPr lang="zh-CN" altLang="en-US" sz="2200" dirty="0">
                <a:cs typeface="+mn-ea"/>
                <a:sym typeface="+mn-lt"/>
              </a:rPr>
              <a:t>县以上党员领导干部</a:t>
            </a:r>
          </a:p>
        </p:txBody>
      </p:sp>
      <p:sp>
        <p:nvSpPr>
          <p:cNvPr id="21" name="矩形 20"/>
          <p:cNvSpPr/>
          <p:nvPr/>
        </p:nvSpPr>
        <p:spPr>
          <a:xfrm>
            <a:off x="866210" y="3834260"/>
            <a:ext cx="4348586" cy="1261884"/>
          </a:xfrm>
          <a:prstGeom prst="rect">
            <a:avLst/>
          </a:prstGeom>
        </p:spPr>
        <p:txBody>
          <a:bodyPr wrap="square">
            <a:spAutoFit/>
          </a:bodyPr>
          <a:lstStyle/>
          <a:p>
            <a:pPr algn="just"/>
            <a:r>
              <a:rPr lang="zh-CN" altLang="en-US" sz="2200" dirty="0">
                <a:solidFill>
                  <a:srgbClr val="C00000"/>
                </a:solidFill>
                <a:cs typeface="+mn-ea"/>
                <a:sym typeface="+mn-lt"/>
              </a:rPr>
              <a:t>作用发挥：</a:t>
            </a:r>
            <a:r>
              <a:rPr lang="zh-CN" altLang="en-US" dirty="0">
                <a:cs typeface="+mn-ea"/>
                <a:sym typeface="+mn-lt"/>
              </a:rPr>
              <a:t>统一党员的思想，增强党性和组织观念，加强党支部的自身建设，党员中的领导干部一般会带头发言并反躬自省，目的是找出问题、共同进步</a:t>
            </a:r>
          </a:p>
        </p:txBody>
      </p:sp>
      <p:sp>
        <p:nvSpPr>
          <p:cNvPr id="22" name="矩形 21"/>
          <p:cNvSpPr/>
          <p:nvPr/>
        </p:nvSpPr>
        <p:spPr>
          <a:xfrm>
            <a:off x="6845334" y="3834260"/>
            <a:ext cx="4348586" cy="1261884"/>
          </a:xfrm>
          <a:prstGeom prst="rect">
            <a:avLst/>
          </a:prstGeom>
        </p:spPr>
        <p:txBody>
          <a:bodyPr wrap="square">
            <a:spAutoFit/>
          </a:bodyPr>
          <a:lstStyle/>
          <a:p>
            <a:pPr algn="just"/>
            <a:r>
              <a:rPr lang="zh-CN" altLang="en-US" sz="2200" dirty="0">
                <a:solidFill>
                  <a:srgbClr val="C00000"/>
                </a:solidFill>
                <a:cs typeface="+mn-ea"/>
                <a:sym typeface="+mn-lt"/>
              </a:rPr>
              <a:t>作用发挥：</a:t>
            </a:r>
            <a:r>
              <a:rPr lang="zh-CN" altLang="en-US" dirty="0">
                <a:cs typeface="+mn-ea"/>
                <a:sym typeface="+mn-lt"/>
              </a:rPr>
              <a:t>以提高领导班子发现和解决自身问题的能力为定位，遵循惩前毖后、治病救人的基本原则，着力加强领导班子的团结统一和思想作风建设</a:t>
            </a:r>
          </a:p>
        </p:txBody>
      </p:sp>
    </p:spTree>
    <p:extLst>
      <p:ext uri="{BB962C8B-B14F-4D97-AF65-F5344CB8AC3E}">
        <p14:creationId xmlns:p14="http://schemas.microsoft.com/office/powerpoint/2010/main" val="942377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up)">
                                      <p:cBhvr>
                                        <p:cTn id="7" dur="500"/>
                                        <p:tgtEl>
                                          <p:spTgt spid="10"/>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wipe(up)">
                                      <p:cBhvr>
                                        <p:cTn id="11" dur="500"/>
                                        <p:tgtEl>
                                          <p:spTgt spid="11"/>
                                        </p:tgtEl>
                                      </p:cBhvr>
                                    </p:animEffect>
                                  </p:childTnLst>
                                </p:cTn>
                              </p:par>
                            </p:childTnLst>
                          </p:cTn>
                        </p:par>
                        <p:par>
                          <p:cTn id="12" fill="hold">
                            <p:stCondLst>
                              <p:cond delay="1000"/>
                            </p:stCondLst>
                            <p:childTnLst>
                              <p:par>
                                <p:cTn id="13" presetID="53" presetClass="entr" presetSubtype="16" fill="hold" grpId="0" nodeType="afterEffect">
                                  <p:stCondLst>
                                    <p:cond delay="0"/>
                                  </p:stCondLst>
                                  <p:childTnLst>
                                    <p:set>
                                      <p:cBhvr>
                                        <p:cTn id="14" dur="1" fill="hold">
                                          <p:stCondLst>
                                            <p:cond delay="0"/>
                                          </p:stCondLst>
                                        </p:cTn>
                                        <p:tgtEl>
                                          <p:spTgt spid="17"/>
                                        </p:tgtEl>
                                        <p:attrNameLst>
                                          <p:attrName>style.visibility</p:attrName>
                                        </p:attrNameLst>
                                      </p:cBhvr>
                                      <p:to>
                                        <p:strVal val="visible"/>
                                      </p:to>
                                    </p:set>
                                    <p:anim calcmode="lin" valueType="num">
                                      <p:cBhvr>
                                        <p:cTn id="15" dur="500" fill="hold"/>
                                        <p:tgtEl>
                                          <p:spTgt spid="17"/>
                                        </p:tgtEl>
                                        <p:attrNameLst>
                                          <p:attrName>ppt_w</p:attrName>
                                        </p:attrNameLst>
                                      </p:cBhvr>
                                      <p:tavLst>
                                        <p:tav tm="0">
                                          <p:val>
                                            <p:fltVal val="0"/>
                                          </p:val>
                                        </p:tav>
                                        <p:tav tm="100000">
                                          <p:val>
                                            <p:strVal val="#ppt_w"/>
                                          </p:val>
                                        </p:tav>
                                      </p:tavLst>
                                    </p:anim>
                                    <p:anim calcmode="lin" valueType="num">
                                      <p:cBhvr>
                                        <p:cTn id="16" dur="500" fill="hold"/>
                                        <p:tgtEl>
                                          <p:spTgt spid="17"/>
                                        </p:tgtEl>
                                        <p:attrNameLst>
                                          <p:attrName>ppt_h</p:attrName>
                                        </p:attrNameLst>
                                      </p:cBhvr>
                                      <p:tavLst>
                                        <p:tav tm="0">
                                          <p:val>
                                            <p:fltVal val="0"/>
                                          </p:val>
                                        </p:tav>
                                        <p:tav tm="100000">
                                          <p:val>
                                            <p:strVal val="#ppt_h"/>
                                          </p:val>
                                        </p:tav>
                                      </p:tavLst>
                                    </p:anim>
                                    <p:animEffect transition="in" filter="fade">
                                      <p:cBhvr>
                                        <p:cTn id="17" dur="500"/>
                                        <p:tgtEl>
                                          <p:spTgt spid="17"/>
                                        </p:tgtEl>
                                      </p:cBhvr>
                                    </p:animEffect>
                                  </p:childTnLst>
                                </p:cTn>
                              </p:par>
                            </p:childTnLst>
                          </p:cTn>
                        </p:par>
                        <p:par>
                          <p:cTn id="18" fill="hold">
                            <p:stCondLst>
                              <p:cond delay="1500"/>
                            </p:stCondLst>
                            <p:childTnLst>
                              <p:par>
                                <p:cTn id="19" presetID="53" presetClass="entr" presetSubtype="16" fill="hold" grpId="0" nodeType="afterEffect">
                                  <p:stCondLst>
                                    <p:cond delay="0"/>
                                  </p:stCondLst>
                                  <p:childTnLst>
                                    <p:set>
                                      <p:cBhvr>
                                        <p:cTn id="20" dur="1" fill="hold">
                                          <p:stCondLst>
                                            <p:cond delay="0"/>
                                          </p:stCondLst>
                                        </p:cTn>
                                        <p:tgtEl>
                                          <p:spTgt spid="18"/>
                                        </p:tgtEl>
                                        <p:attrNameLst>
                                          <p:attrName>style.visibility</p:attrName>
                                        </p:attrNameLst>
                                      </p:cBhvr>
                                      <p:to>
                                        <p:strVal val="visible"/>
                                      </p:to>
                                    </p:set>
                                    <p:anim calcmode="lin" valueType="num">
                                      <p:cBhvr>
                                        <p:cTn id="21" dur="500" fill="hold"/>
                                        <p:tgtEl>
                                          <p:spTgt spid="18"/>
                                        </p:tgtEl>
                                        <p:attrNameLst>
                                          <p:attrName>ppt_w</p:attrName>
                                        </p:attrNameLst>
                                      </p:cBhvr>
                                      <p:tavLst>
                                        <p:tav tm="0">
                                          <p:val>
                                            <p:fltVal val="0"/>
                                          </p:val>
                                        </p:tav>
                                        <p:tav tm="100000">
                                          <p:val>
                                            <p:strVal val="#ppt_w"/>
                                          </p:val>
                                        </p:tav>
                                      </p:tavLst>
                                    </p:anim>
                                    <p:anim calcmode="lin" valueType="num">
                                      <p:cBhvr>
                                        <p:cTn id="22" dur="500" fill="hold"/>
                                        <p:tgtEl>
                                          <p:spTgt spid="18"/>
                                        </p:tgtEl>
                                        <p:attrNameLst>
                                          <p:attrName>ppt_h</p:attrName>
                                        </p:attrNameLst>
                                      </p:cBhvr>
                                      <p:tavLst>
                                        <p:tav tm="0">
                                          <p:val>
                                            <p:fltVal val="0"/>
                                          </p:val>
                                        </p:tav>
                                        <p:tav tm="100000">
                                          <p:val>
                                            <p:strVal val="#ppt_h"/>
                                          </p:val>
                                        </p:tav>
                                      </p:tavLst>
                                    </p:anim>
                                    <p:animEffect transition="in" filter="fade">
                                      <p:cBhvr>
                                        <p:cTn id="23" dur="500"/>
                                        <p:tgtEl>
                                          <p:spTgt spid="18"/>
                                        </p:tgtEl>
                                      </p:cBhvr>
                                    </p:animEffect>
                                  </p:childTnLst>
                                </p:cTn>
                              </p:par>
                            </p:childTnLst>
                          </p:cTn>
                        </p:par>
                        <p:par>
                          <p:cTn id="24" fill="hold">
                            <p:stCondLst>
                              <p:cond delay="2000"/>
                            </p:stCondLst>
                            <p:childTnLst>
                              <p:par>
                                <p:cTn id="25" presetID="53" presetClass="entr" presetSubtype="16" fill="hold" grpId="0" nodeType="afterEffect">
                                  <p:stCondLst>
                                    <p:cond delay="0"/>
                                  </p:stCondLst>
                                  <p:childTnLst>
                                    <p:set>
                                      <p:cBhvr>
                                        <p:cTn id="26" dur="1" fill="hold">
                                          <p:stCondLst>
                                            <p:cond delay="0"/>
                                          </p:stCondLst>
                                        </p:cTn>
                                        <p:tgtEl>
                                          <p:spTgt spid="19"/>
                                        </p:tgtEl>
                                        <p:attrNameLst>
                                          <p:attrName>style.visibility</p:attrName>
                                        </p:attrNameLst>
                                      </p:cBhvr>
                                      <p:to>
                                        <p:strVal val="visible"/>
                                      </p:to>
                                    </p:set>
                                    <p:anim calcmode="lin" valueType="num">
                                      <p:cBhvr>
                                        <p:cTn id="27" dur="500" fill="hold"/>
                                        <p:tgtEl>
                                          <p:spTgt spid="19"/>
                                        </p:tgtEl>
                                        <p:attrNameLst>
                                          <p:attrName>ppt_w</p:attrName>
                                        </p:attrNameLst>
                                      </p:cBhvr>
                                      <p:tavLst>
                                        <p:tav tm="0">
                                          <p:val>
                                            <p:fltVal val="0"/>
                                          </p:val>
                                        </p:tav>
                                        <p:tav tm="100000">
                                          <p:val>
                                            <p:strVal val="#ppt_w"/>
                                          </p:val>
                                        </p:tav>
                                      </p:tavLst>
                                    </p:anim>
                                    <p:anim calcmode="lin" valueType="num">
                                      <p:cBhvr>
                                        <p:cTn id="28" dur="500" fill="hold"/>
                                        <p:tgtEl>
                                          <p:spTgt spid="19"/>
                                        </p:tgtEl>
                                        <p:attrNameLst>
                                          <p:attrName>ppt_h</p:attrName>
                                        </p:attrNameLst>
                                      </p:cBhvr>
                                      <p:tavLst>
                                        <p:tav tm="0">
                                          <p:val>
                                            <p:fltVal val="0"/>
                                          </p:val>
                                        </p:tav>
                                        <p:tav tm="100000">
                                          <p:val>
                                            <p:strVal val="#ppt_h"/>
                                          </p:val>
                                        </p:tav>
                                      </p:tavLst>
                                    </p:anim>
                                    <p:animEffect transition="in" filter="fade">
                                      <p:cBhvr>
                                        <p:cTn id="29" dur="500"/>
                                        <p:tgtEl>
                                          <p:spTgt spid="19"/>
                                        </p:tgtEl>
                                      </p:cBhvr>
                                    </p:animEffect>
                                  </p:childTnLst>
                                </p:cTn>
                              </p:par>
                            </p:childTnLst>
                          </p:cTn>
                        </p:par>
                        <p:par>
                          <p:cTn id="30" fill="hold">
                            <p:stCondLst>
                              <p:cond delay="2500"/>
                            </p:stCondLst>
                            <p:childTnLst>
                              <p:par>
                                <p:cTn id="31" presetID="53" presetClass="entr" presetSubtype="16" fill="hold" grpId="0" nodeType="afterEffect">
                                  <p:stCondLst>
                                    <p:cond delay="0"/>
                                  </p:stCondLst>
                                  <p:childTnLst>
                                    <p:set>
                                      <p:cBhvr>
                                        <p:cTn id="32" dur="1" fill="hold">
                                          <p:stCondLst>
                                            <p:cond delay="0"/>
                                          </p:stCondLst>
                                        </p:cTn>
                                        <p:tgtEl>
                                          <p:spTgt spid="20"/>
                                        </p:tgtEl>
                                        <p:attrNameLst>
                                          <p:attrName>style.visibility</p:attrName>
                                        </p:attrNameLst>
                                      </p:cBhvr>
                                      <p:to>
                                        <p:strVal val="visible"/>
                                      </p:to>
                                    </p:set>
                                    <p:anim calcmode="lin" valueType="num">
                                      <p:cBhvr>
                                        <p:cTn id="33" dur="500" fill="hold"/>
                                        <p:tgtEl>
                                          <p:spTgt spid="20"/>
                                        </p:tgtEl>
                                        <p:attrNameLst>
                                          <p:attrName>ppt_w</p:attrName>
                                        </p:attrNameLst>
                                      </p:cBhvr>
                                      <p:tavLst>
                                        <p:tav tm="0">
                                          <p:val>
                                            <p:fltVal val="0"/>
                                          </p:val>
                                        </p:tav>
                                        <p:tav tm="100000">
                                          <p:val>
                                            <p:strVal val="#ppt_w"/>
                                          </p:val>
                                        </p:tav>
                                      </p:tavLst>
                                    </p:anim>
                                    <p:anim calcmode="lin" valueType="num">
                                      <p:cBhvr>
                                        <p:cTn id="34" dur="500" fill="hold"/>
                                        <p:tgtEl>
                                          <p:spTgt spid="20"/>
                                        </p:tgtEl>
                                        <p:attrNameLst>
                                          <p:attrName>ppt_h</p:attrName>
                                        </p:attrNameLst>
                                      </p:cBhvr>
                                      <p:tavLst>
                                        <p:tav tm="0">
                                          <p:val>
                                            <p:fltVal val="0"/>
                                          </p:val>
                                        </p:tav>
                                        <p:tav tm="100000">
                                          <p:val>
                                            <p:strVal val="#ppt_h"/>
                                          </p:val>
                                        </p:tav>
                                      </p:tavLst>
                                    </p:anim>
                                    <p:animEffect transition="in" filter="fade">
                                      <p:cBhvr>
                                        <p:cTn id="35" dur="500"/>
                                        <p:tgtEl>
                                          <p:spTgt spid="20"/>
                                        </p:tgtEl>
                                      </p:cBhvr>
                                    </p:animEffect>
                                  </p:childTnLst>
                                </p:cTn>
                              </p:par>
                            </p:childTnLst>
                          </p:cTn>
                        </p:par>
                        <p:par>
                          <p:cTn id="36" fill="hold">
                            <p:stCondLst>
                              <p:cond delay="3000"/>
                            </p:stCondLst>
                            <p:childTnLst>
                              <p:par>
                                <p:cTn id="37" presetID="53" presetClass="entr" presetSubtype="16" fill="hold" grpId="0" nodeType="afterEffect">
                                  <p:stCondLst>
                                    <p:cond delay="0"/>
                                  </p:stCondLst>
                                  <p:childTnLst>
                                    <p:set>
                                      <p:cBhvr>
                                        <p:cTn id="38" dur="1" fill="hold">
                                          <p:stCondLst>
                                            <p:cond delay="0"/>
                                          </p:stCondLst>
                                        </p:cTn>
                                        <p:tgtEl>
                                          <p:spTgt spid="21"/>
                                        </p:tgtEl>
                                        <p:attrNameLst>
                                          <p:attrName>style.visibility</p:attrName>
                                        </p:attrNameLst>
                                      </p:cBhvr>
                                      <p:to>
                                        <p:strVal val="visible"/>
                                      </p:to>
                                    </p:set>
                                    <p:anim calcmode="lin" valueType="num">
                                      <p:cBhvr>
                                        <p:cTn id="39" dur="500" fill="hold"/>
                                        <p:tgtEl>
                                          <p:spTgt spid="21"/>
                                        </p:tgtEl>
                                        <p:attrNameLst>
                                          <p:attrName>ppt_w</p:attrName>
                                        </p:attrNameLst>
                                      </p:cBhvr>
                                      <p:tavLst>
                                        <p:tav tm="0">
                                          <p:val>
                                            <p:fltVal val="0"/>
                                          </p:val>
                                        </p:tav>
                                        <p:tav tm="100000">
                                          <p:val>
                                            <p:strVal val="#ppt_w"/>
                                          </p:val>
                                        </p:tav>
                                      </p:tavLst>
                                    </p:anim>
                                    <p:anim calcmode="lin" valueType="num">
                                      <p:cBhvr>
                                        <p:cTn id="40" dur="500" fill="hold"/>
                                        <p:tgtEl>
                                          <p:spTgt spid="21"/>
                                        </p:tgtEl>
                                        <p:attrNameLst>
                                          <p:attrName>ppt_h</p:attrName>
                                        </p:attrNameLst>
                                      </p:cBhvr>
                                      <p:tavLst>
                                        <p:tav tm="0">
                                          <p:val>
                                            <p:fltVal val="0"/>
                                          </p:val>
                                        </p:tav>
                                        <p:tav tm="100000">
                                          <p:val>
                                            <p:strVal val="#ppt_h"/>
                                          </p:val>
                                        </p:tav>
                                      </p:tavLst>
                                    </p:anim>
                                    <p:animEffect transition="in" filter="fade">
                                      <p:cBhvr>
                                        <p:cTn id="41" dur="500"/>
                                        <p:tgtEl>
                                          <p:spTgt spid="21"/>
                                        </p:tgtEl>
                                      </p:cBhvr>
                                    </p:animEffect>
                                  </p:childTnLst>
                                </p:cTn>
                              </p:par>
                            </p:childTnLst>
                          </p:cTn>
                        </p:par>
                        <p:par>
                          <p:cTn id="42" fill="hold">
                            <p:stCondLst>
                              <p:cond delay="3500"/>
                            </p:stCondLst>
                            <p:childTnLst>
                              <p:par>
                                <p:cTn id="43" presetID="53" presetClass="entr" presetSubtype="16" fill="hold" grpId="0" nodeType="afterEffect">
                                  <p:stCondLst>
                                    <p:cond delay="0"/>
                                  </p:stCondLst>
                                  <p:childTnLst>
                                    <p:set>
                                      <p:cBhvr>
                                        <p:cTn id="44" dur="1" fill="hold">
                                          <p:stCondLst>
                                            <p:cond delay="0"/>
                                          </p:stCondLst>
                                        </p:cTn>
                                        <p:tgtEl>
                                          <p:spTgt spid="22"/>
                                        </p:tgtEl>
                                        <p:attrNameLst>
                                          <p:attrName>style.visibility</p:attrName>
                                        </p:attrNameLst>
                                      </p:cBhvr>
                                      <p:to>
                                        <p:strVal val="visible"/>
                                      </p:to>
                                    </p:set>
                                    <p:anim calcmode="lin" valueType="num">
                                      <p:cBhvr>
                                        <p:cTn id="45" dur="500" fill="hold"/>
                                        <p:tgtEl>
                                          <p:spTgt spid="22"/>
                                        </p:tgtEl>
                                        <p:attrNameLst>
                                          <p:attrName>ppt_w</p:attrName>
                                        </p:attrNameLst>
                                      </p:cBhvr>
                                      <p:tavLst>
                                        <p:tav tm="0">
                                          <p:val>
                                            <p:fltVal val="0"/>
                                          </p:val>
                                        </p:tav>
                                        <p:tav tm="100000">
                                          <p:val>
                                            <p:strVal val="#ppt_w"/>
                                          </p:val>
                                        </p:tav>
                                      </p:tavLst>
                                    </p:anim>
                                    <p:anim calcmode="lin" valueType="num">
                                      <p:cBhvr>
                                        <p:cTn id="46" dur="500" fill="hold"/>
                                        <p:tgtEl>
                                          <p:spTgt spid="22"/>
                                        </p:tgtEl>
                                        <p:attrNameLst>
                                          <p:attrName>ppt_h</p:attrName>
                                        </p:attrNameLst>
                                      </p:cBhvr>
                                      <p:tavLst>
                                        <p:tav tm="0">
                                          <p:val>
                                            <p:fltVal val="0"/>
                                          </p:val>
                                        </p:tav>
                                        <p:tav tm="100000">
                                          <p:val>
                                            <p:strVal val="#ppt_h"/>
                                          </p:val>
                                        </p:tav>
                                      </p:tavLst>
                                    </p:anim>
                                    <p:animEffect transition="in" filter="fade">
                                      <p:cBhvr>
                                        <p:cTn id="4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9" grpId="0"/>
      <p:bldP spid="20" grpId="0"/>
      <p:bldP spid="21" grpId="0"/>
      <p:bldP spid="2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D8C771D2-52A2-4B28-BD29-5EAE5DEF33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221358" cy="6858000"/>
          </a:xfrm>
          <a:prstGeom prst="rect">
            <a:avLst/>
          </a:prstGeom>
        </p:spPr>
      </p:pic>
      <p:pic>
        <p:nvPicPr>
          <p:cNvPr id="5" name="图片 4">
            <a:extLst>
              <a:ext uri="{FF2B5EF4-FFF2-40B4-BE49-F238E27FC236}">
                <a16:creationId xmlns:a16="http://schemas.microsoft.com/office/drawing/2014/main" id="{ADD78A12-EF64-4FAD-85DE-F5727531B5B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r="3831"/>
          <a:stretch/>
        </p:blipFill>
        <p:spPr>
          <a:xfrm>
            <a:off x="-11707" y="3255764"/>
            <a:ext cx="12203708" cy="3655983"/>
          </a:xfrm>
          <a:prstGeom prst="rect">
            <a:avLst/>
          </a:prstGeom>
        </p:spPr>
      </p:pic>
      <p:pic>
        <p:nvPicPr>
          <p:cNvPr id="2" name="图片 1">
            <a:extLst>
              <a:ext uri="{FF2B5EF4-FFF2-40B4-BE49-F238E27FC236}">
                <a16:creationId xmlns:a16="http://schemas.microsoft.com/office/drawing/2014/main" id="{A1F47680-8D95-4D57-9BB1-36136188AF07}"/>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0" y="3482686"/>
            <a:ext cx="2416630" cy="3394791"/>
          </a:xfrm>
          <a:prstGeom prst="rect">
            <a:avLst/>
          </a:prstGeom>
        </p:spPr>
      </p:pic>
      <p:pic>
        <p:nvPicPr>
          <p:cNvPr id="14" name="图片 13">
            <a:extLst>
              <a:ext uri="{FF2B5EF4-FFF2-40B4-BE49-F238E27FC236}">
                <a16:creationId xmlns:a16="http://schemas.microsoft.com/office/drawing/2014/main" id="{C5CAEA2D-C3FF-4FDE-8DE1-6C0BDA09DD6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831902" y="3545293"/>
            <a:ext cx="6492240" cy="511667"/>
          </a:xfrm>
          <a:prstGeom prst="rect">
            <a:avLst/>
          </a:prstGeom>
        </p:spPr>
      </p:pic>
      <p:pic>
        <p:nvPicPr>
          <p:cNvPr id="15" name="图片 14">
            <a:extLst>
              <a:ext uri="{FF2B5EF4-FFF2-40B4-BE49-F238E27FC236}">
                <a16:creationId xmlns:a16="http://schemas.microsoft.com/office/drawing/2014/main" id="{8C9D9D90-DB90-48E6-9D70-77F5125DD3B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663852" y="499032"/>
            <a:ext cx="3306037" cy="1480315"/>
          </a:xfrm>
          <a:prstGeom prst="rect">
            <a:avLst/>
          </a:prstGeom>
        </p:spPr>
      </p:pic>
      <p:sp>
        <p:nvSpPr>
          <p:cNvPr id="17" name="矩形 16">
            <a:extLst>
              <a:ext uri="{FF2B5EF4-FFF2-40B4-BE49-F238E27FC236}">
                <a16:creationId xmlns:a16="http://schemas.microsoft.com/office/drawing/2014/main" id="{BF154847-5D4B-46BE-B7DE-1EA159E3E54F}"/>
              </a:ext>
            </a:extLst>
          </p:cNvPr>
          <p:cNvSpPr/>
          <p:nvPr/>
        </p:nvSpPr>
        <p:spPr>
          <a:xfrm>
            <a:off x="1089501" y="2041950"/>
            <a:ext cx="10288466" cy="1323439"/>
          </a:xfrm>
          <a:prstGeom prst="rect">
            <a:avLst/>
          </a:prstGeom>
        </p:spPr>
        <p:txBody>
          <a:bodyPr wrap="square">
            <a:spAutoFit/>
          </a:bodyPr>
          <a:lstStyle/>
          <a:p>
            <a:pPr lvl="0" algn="ctr"/>
            <a:r>
              <a:rPr lang="zh-CN" altLang="en-US" sz="8000" kern="0" dirty="0">
                <a:solidFill>
                  <a:srgbClr val="C00000"/>
                </a:solidFill>
                <a:cs typeface="+mn-ea"/>
                <a:sym typeface="+mn-lt"/>
              </a:rPr>
              <a:t>谈心谈话制度</a:t>
            </a:r>
          </a:p>
        </p:txBody>
      </p:sp>
      <p:sp>
        <p:nvSpPr>
          <p:cNvPr id="18" name="文本框 17">
            <a:extLst>
              <a:ext uri="{FF2B5EF4-FFF2-40B4-BE49-F238E27FC236}">
                <a16:creationId xmlns:a16="http://schemas.microsoft.com/office/drawing/2014/main" id="{A73FDC46-1020-4CC6-A5E3-21468D9639C0}"/>
              </a:ext>
            </a:extLst>
          </p:cNvPr>
          <p:cNvSpPr txBox="1"/>
          <p:nvPr/>
        </p:nvSpPr>
        <p:spPr>
          <a:xfrm>
            <a:off x="849162" y="4236864"/>
            <a:ext cx="10457720" cy="523220"/>
          </a:xfrm>
          <a:prstGeom prst="rect">
            <a:avLst/>
          </a:prstGeom>
          <a:noFill/>
        </p:spPr>
        <p:txBody>
          <a:bodyPr wrap="square" rtlCol="0">
            <a:spAutoFit/>
          </a:bodyPr>
          <a:lstStyle/>
          <a:p>
            <a:pPr algn="ctr"/>
            <a:r>
              <a:rPr lang="zh-CN" altLang="en-US" sz="2800" dirty="0">
                <a:solidFill>
                  <a:schemeClr val="tx1">
                    <a:lumMod val="65000"/>
                    <a:lumOff val="35000"/>
                  </a:schemeClr>
                </a:solidFill>
                <a:cs typeface="+mn-ea"/>
                <a:sym typeface="+mn-lt"/>
              </a:rPr>
              <a:t>坚持党内生活制度 严格党的组织生活</a:t>
            </a:r>
          </a:p>
        </p:txBody>
      </p:sp>
      <p:pic>
        <p:nvPicPr>
          <p:cNvPr id="8" name="图片 7">
            <a:extLst>
              <a:ext uri="{FF2B5EF4-FFF2-40B4-BE49-F238E27FC236}">
                <a16:creationId xmlns:a16="http://schemas.microsoft.com/office/drawing/2014/main" id="{150EFA24-FA02-C6CA-DE8B-72C4D23891AB}"/>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7867203" y="3612743"/>
            <a:ext cx="4601144" cy="4601144"/>
          </a:xfrm>
          <a:prstGeom prst="rect">
            <a:avLst/>
          </a:prstGeom>
        </p:spPr>
      </p:pic>
      <p:pic>
        <p:nvPicPr>
          <p:cNvPr id="9" name="图片 8">
            <a:extLst>
              <a:ext uri="{FF2B5EF4-FFF2-40B4-BE49-F238E27FC236}">
                <a16:creationId xmlns:a16="http://schemas.microsoft.com/office/drawing/2014/main" id="{3CF78A96-67E8-A93C-525E-B36F25F13015}"/>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flipH="1">
            <a:off x="9339" y="-695"/>
            <a:ext cx="3678859" cy="1650901"/>
          </a:xfrm>
          <a:prstGeom prst="rect">
            <a:avLst/>
          </a:prstGeom>
        </p:spPr>
      </p:pic>
      <p:pic>
        <p:nvPicPr>
          <p:cNvPr id="10" name="图片 9">
            <a:extLst>
              <a:ext uri="{FF2B5EF4-FFF2-40B4-BE49-F238E27FC236}">
                <a16:creationId xmlns:a16="http://schemas.microsoft.com/office/drawing/2014/main" id="{685C025E-A95B-0AB9-D7C9-248147A27A85}"/>
              </a:ext>
            </a:extLst>
          </p:cNvPr>
          <p:cNvPicPr>
            <a:picLocks noChangeAspect="1"/>
          </p:cNvPicPr>
          <p:nvPr/>
        </p:nvPicPr>
        <p:blipFill>
          <a:blip r:embed="rId9">
            <a:extLst>
              <a:ext uri="{28A0092B-C50C-407E-A947-70E740481C1C}">
                <a14:useLocalDpi xmlns:a14="http://schemas.microsoft.com/office/drawing/2010/main" val="0"/>
              </a:ext>
            </a:extLst>
          </a:blip>
          <a:srcRect l="1869" r="1869"/>
          <a:stretch/>
        </p:blipFill>
        <p:spPr>
          <a:xfrm>
            <a:off x="5379602" y="262009"/>
            <a:ext cx="1424980" cy="1480315"/>
          </a:xfrm>
          <a:prstGeom prst="rect">
            <a:avLst/>
          </a:prstGeom>
          <a:effectLst>
            <a:outerShdw blurRad="76200" dist="50800" dir="5400000" algn="t" rotWithShape="0">
              <a:prstClr val="black">
                <a:alpha val="40000"/>
              </a:prstClr>
            </a:outerShdw>
          </a:effectLst>
        </p:spPr>
      </p:pic>
    </p:spTree>
    <p:extLst>
      <p:ext uri="{BB962C8B-B14F-4D97-AF65-F5344CB8AC3E}">
        <p14:creationId xmlns:p14="http://schemas.microsoft.com/office/powerpoint/2010/main" val="634830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22" presetClass="entr" presetSubtype="4" fill="hold" nodeType="after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ipe(down)">
                                      <p:cBhvr>
                                        <p:cTn id="13" dur="750"/>
                                        <p:tgtEl>
                                          <p:spTgt spid="8"/>
                                        </p:tgtEl>
                                      </p:cBhvr>
                                    </p:animEffect>
                                  </p:childTnLst>
                                </p:cTn>
                              </p:par>
                            </p:childTnLst>
                          </p:cTn>
                        </p:par>
                        <p:par>
                          <p:cTn id="14" fill="hold">
                            <p:stCondLst>
                              <p:cond delay="1250"/>
                            </p:stCondLst>
                            <p:childTnLst>
                              <p:par>
                                <p:cTn id="15" presetID="22" presetClass="entr" presetSubtype="8" fill="hold" nodeType="after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left)">
                                      <p:cBhvr>
                                        <p:cTn id="17" dur="750"/>
                                        <p:tgtEl>
                                          <p:spTgt spid="9"/>
                                        </p:tgtEl>
                                      </p:cBhvr>
                                    </p:animEffect>
                                  </p:childTnLst>
                                </p:cTn>
                              </p:par>
                            </p:childTnLst>
                          </p:cTn>
                        </p:par>
                        <p:par>
                          <p:cTn id="18" fill="hold">
                            <p:stCondLst>
                              <p:cond delay="2000"/>
                            </p:stCondLst>
                            <p:childTnLst>
                              <p:par>
                                <p:cTn id="19" presetID="53" presetClass="entr" presetSubtype="16" fill="hold" nodeType="afterEffect">
                                  <p:stCondLst>
                                    <p:cond delay="0"/>
                                  </p:stCondLst>
                                  <p:childTnLst>
                                    <p:set>
                                      <p:cBhvr>
                                        <p:cTn id="20" dur="1" fill="hold">
                                          <p:stCondLst>
                                            <p:cond delay="0"/>
                                          </p:stCondLst>
                                        </p:cTn>
                                        <p:tgtEl>
                                          <p:spTgt spid="10"/>
                                        </p:tgtEl>
                                        <p:attrNameLst>
                                          <p:attrName>style.visibility</p:attrName>
                                        </p:attrNameLst>
                                      </p:cBhvr>
                                      <p:to>
                                        <p:strVal val="visible"/>
                                      </p:to>
                                    </p:set>
                                    <p:anim calcmode="lin" valueType="num">
                                      <p:cBhvr>
                                        <p:cTn id="21" dur="750" fill="hold"/>
                                        <p:tgtEl>
                                          <p:spTgt spid="10"/>
                                        </p:tgtEl>
                                        <p:attrNameLst>
                                          <p:attrName>ppt_w</p:attrName>
                                        </p:attrNameLst>
                                      </p:cBhvr>
                                      <p:tavLst>
                                        <p:tav tm="0">
                                          <p:val>
                                            <p:fltVal val="0"/>
                                          </p:val>
                                        </p:tav>
                                        <p:tav tm="100000">
                                          <p:val>
                                            <p:strVal val="#ppt_w"/>
                                          </p:val>
                                        </p:tav>
                                      </p:tavLst>
                                    </p:anim>
                                    <p:anim calcmode="lin" valueType="num">
                                      <p:cBhvr>
                                        <p:cTn id="22" dur="750" fill="hold"/>
                                        <p:tgtEl>
                                          <p:spTgt spid="10"/>
                                        </p:tgtEl>
                                        <p:attrNameLst>
                                          <p:attrName>ppt_h</p:attrName>
                                        </p:attrNameLst>
                                      </p:cBhvr>
                                      <p:tavLst>
                                        <p:tav tm="0">
                                          <p:val>
                                            <p:fltVal val="0"/>
                                          </p:val>
                                        </p:tav>
                                        <p:tav tm="100000">
                                          <p:val>
                                            <p:strVal val="#ppt_h"/>
                                          </p:val>
                                        </p:tav>
                                      </p:tavLst>
                                    </p:anim>
                                    <p:animEffect transition="in" filter="fade">
                                      <p:cBhvr>
                                        <p:cTn id="23" dur="750"/>
                                        <p:tgtEl>
                                          <p:spTgt spid="10"/>
                                        </p:tgtEl>
                                      </p:cBhvr>
                                    </p:animEffect>
                                  </p:childTnLst>
                                </p:cTn>
                              </p:par>
                            </p:childTnLst>
                          </p:cTn>
                        </p:par>
                        <p:par>
                          <p:cTn id="24" fill="hold">
                            <p:stCondLst>
                              <p:cond delay="2750"/>
                            </p:stCondLst>
                            <p:childTnLst>
                              <p:par>
                                <p:cTn id="25" presetID="22" presetClass="entr" presetSubtype="4" fill="hold" nodeType="after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wipe(down)">
                                      <p:cBhvr>
                                        <p:cTn id="27" dur="500"/>
                                        <p:tgtEl>
                                          <p:spTgt spid="5"/>
                                        </p:tgtEl>
                                      </p:cBhvr>
                                    </p:animEffect>
                                  </p:childTnLst>
                                </p:cTn>
                              </p:par>
                            </p:childTnLst>
                          </p:cTn>
                        </p:par>
                        <p:par>
                          <p:cTn id="28" fill="hold">
                            <p:stCondLst>
                              <p:cond delay="3250"/>
                            </p:stCondLst>
                            <p:childTnLst>
                              <p:par>
                                <p:cTn id="29" presetID="2" presetClass="entr" presetSubtype="6" fill="hold" nodeType="afterEffect">
                                  <p:stCondLst>
                                    <p:cond delay="0"/>
                                  </p:stCondLst>
                                  <p:childTnLst>
                                    <p:set>
                                      <p:cBhvr>
                                        <p:cTn id="30" dur="1" fill="hold">
                                          <p:stCondLst>
                                            <p:cond delay="0"/>
                                          </p:stCondLst>
                                        </p:cTn>
                                        <p:tgtEl>
                                          <p:spTgt spid="15"/>
                                        </p:tgtEl>
                                        <p:attrNameLst>
                                          <p:attrName>style.visibility</p:attrName>
                                        </p:attrNameLst>
                                      </p:cBhvr>
                                      <p:to>
                                        <p:strVal val="visible"/>
                                      </p:to>
                                    </p:set>
                                    <p:anim calcmode="lin" valueType="num">
                                      <p:cBhvr additive="base">
                                        <p:cTn id="31" dur="500" fill="hold"/>
                                        <p:tgtEl>
                                          <p:spTgt spid="15"/>
                                        </p:tgtEl>
                                        <p:attrNameLst>
                                          <p:attrName>ppt_x</p:attrName>
                                        </p:attrNameLst>
                                      </p:cBhvr>
                                      <p:tavLst>
                                        <p:tav tm="0">
                                          <p:val>
                                            <p:strVal val="1+#ppt_w/2"/>
                                          </p:val>
                                        </p:tav>
                                        <p:tav tm="100000">
                                          <p:val>
                                            <p:strVal val="#ppt_x"/>
                                          </p:val>
                                        </p:tav>
                                      </p:tavLst>
                                    </p:anim>
                                    <p:anim calcmode="lin" valueType="num">
                                      <p:cBhvr additive="base">
                                        <p:cTn id="32" dur="500" fill="hold"/>
                                        <p:tgtEl>
                                          <p:spTgt spid="15"/>
                                        </p:tgtEl>
                                        <p:attrNameLst>
                                          <p:attrName>ppt_y</p:attrName>
                                        </p:attrNameLst>
                                      </p:cBhvr>
                                      <p:tavLst>
                                        <p:tav tm="0">
                                          <p:val>
                                            <p:strVal val="1+#ppt_h/2"/>
                                          </p:val>
                                        </p:tav>
                                        <p:tav tm="100000">
                                          <p:val>
                                            <p:strVal val="#ppt_y"/>
                                          </p:val>
                                        </p:tav>
                                      </p:tavLst>
                                    </p:anim>
                                  </p:childTnLst>
                                </p:cTn>
                              </p:par>
                            </p:childTnLst>
                          </p:cTn>
                        </p:par>
                        <p:par>
                          <p:cTn id="33" fill="hold">
                            <p:stCondLst>
                              <p:cond delay="3750"/>
                            </p:stCondLst>
                            <p:childTnLst>
                              <p:par>
                                <p:cTn id="34" presetID="52" presetClass="entr" presetSubtype="0" fill="hold" grpId="0" nodeType="afterEffect">
                                  <p:stCondLst>
                                    <p:cond delay="0"/>
                                  </p:stCondLst>
                                  <p:childTnLst>
                                    <p:set>
                                      <p:cBhvr>
                                        <p:cTn id="35" dur="1" fill="hold">
                                          <p:stCondLst>
                                            <p:cond delay="0"/>
                                          </p:stCondLst>
                                        </p:cTn>
                                        <p:tgtEl>
                                          <p:spTgt spid="17"/>
                                        </p:tgtEl>
                                        <p:attrNameLst>
                                          <p:attrName>style.visibility</p:attrName>
                                        </p:attrNameLst>
                                      </p:cBhvr>
                                      <p:to>
                                        <p:strVal val="visible"/>
                                      </p:to>
                                    </p:set>
                                    <p:animScale>
                                      <p:cBhvr>
                                        <p:cTn id="36" dur="500" decel="50000" fill="hold">
                                          <p:stCondLst>
                                            <p:cond delay="0"/>
                                          </p:stCondLst>
                                        </p:cTn>
                                        <p:tgtEl>
                                          <p:spTgt spid="17"/>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7" dur="500" decel="50000" fill="hold">
                                          <p:stCondLst>
                                            <p:cond delay="0"/>
                                          </p:stCondLst>
                                        </p:cTn>
                                        <p:tgtEl>
                                          <p:spTgt spid="17"/>
                                        </p:tgtEl>
                                        <p:attrNameLst>
                                          <p:attrName>ppt_x</p:attrName>
                                          <p:attrName>ppt_y</p:attrName>
                                        </p:attrNameLst>
                                      </p:cBhvr>
                                    </p:animMotion>
                                    <p:animEffect transition="in" filter="fade">
                                      <p:cBhvr>
                                        <p:cTn id="38" dur="500"/>
                                        <p:tgtEl>
                                          <p:spTgt spid="17"/>
                                        </p:tgtEl>
                                      </p:cBhvr>
                                    </p:animEffect>
                                  </p:childTnLst>
                                </p:cTn>
                              </p:par>
                            </p:childTnLst>
                          </p:cTn>
                        </p:par>
                        <p:par>
                          <p:cTn id="39" fill="hold">
                            <p:stCondLst>
                              <p:cond delay="4250"/>
                            </p:stCondLst>
                            <p:childTnLst>
                              <p:par>
                                <p:cTn id="40" presetID="53" presetClass="entr" presetSubtype="16" fill="hold" nodeType="afterEffect">
                                  <p:stCondLst>
                                    <p:cond delay="0"/>
                                  </p:stCondLst>
                                  <p:childTnLst>
                                    <p:set>
                                      <p:cBhvr>
                                        <p:cTn id="41" dur="1" fill="hold">
                                          <p:stCondLst>
                                            <p:cond delay="0"/>
                                          </p:stCondLst>
                                        </p:cTn>
                                        <p:tgtEl>
                                          <p:spTgt spid="14"/>
                                        </p:tgtEl>
                                        <p:attrNameLst>
                                          <p:attrName>style.visibility</p:attrName>
                                        </p:attrNameLst>
                                      </p:cBhvr>
                                      <p:to>
                                        <p:strVal val="visible"/>
                                      </p:to>
                                    </p:set>
                                    <p:anim calcmode="lin" valueType="num">
                                      <p:cBhvr>
                                        <p:cTn id="42" dur="500" fill="hold"/>
                                        <p:tgtEl>
                                          <p:spTgt spid="14"/>
                                        </p:tgtEl>
                                        <p:attrNameLst>
                                          <p:attrName>ppt_w</p:attrName>
                                        </p:attrNameLst>
                                      </p:cBhvr>
                                      <p:tavLst>
                                        <p:tav tm="0">
                                          <p:val>
                                            <p:fltVal val="0"/>
                                          </p:val>
                                        </p:tav>
                                        <p:tav tm="100000">
                                          <p:val>
                                            <p:strVal val="#ppt_w"/>
                                          </p:val>
                                        </p:tav>
                                      </p:tavLst>
                                    </p:anim>
                                    <p:anim calcmode="lin" valueType="num">
                                      <p:cBhvr>
                                        <p:cTn id="43" dur="500" fill="hold"/>
                                        <p:tgtEl>
                                          <p:spTgt spid="14"/>
                                        </p:tgtEl>
                                        <p:attrNameLst>
                                          <p:attrName>ppt_h</p:attrName>
                                        </p:attrNameLst>
                                      </p:cBhvr>
                                      <p:tavLst>
                                        <p:tav tm="0">
                                          <p:val>
                                            <p:fltVal val="0"/>
                                          </p:val>
                                        </p:tav>
                                        <p:tav tm="100000">
                                          <p:val>
                                            <p:strVal val="#ppt_h"/>
                                          </p:val>
                                        </p:tav>
                                      </p:tavLst>
                                    </p:anim>
                                    <p:animEffect transition="in" filter="fade">
                                      <p:cBhvr>
                                        <p:cTn id="44" dur="500"/>
                                        <p:tgtEl>
                                          <p:spTgt spid="14"/>
                                        </p:tgtEl>
                                      </p:cBhvr>
                                    </p:animEffect>
                                  </p:childTnLst>
                                </p:cTn>
                              </p:par>
                            </p:childTnLst>
                          </p:cTn>
                        </p:par>
                        <p:par>
                          <p:cTn id="45" fill="hold">
                            <p:stCondLst>
                              <p:cond delay="4750"/>
                            </p:stCondLst>
                            <p:childTnLst>
                              <p:par>
                                <p:cTn id="46" presetID="22" presetClass="entr" presetSubtype="8" fill="hold" grpId="0" nodeType="afterEffect">
                                  <p:stCondLst>
                                    <p:cond delay="0"/>
                                  </p:stCondLst>
                                  <p:childTnLst>
                                    <p:set>
                                      <p:cBhvr>
                                        <p:cTn id="47" dur="1" fill="hold">
                                          <p:stCondLst>
                                            <p:cond delay="0"/>
                                          </p:stCondLst>
                                        </p:cTn>
                                        <p:tgtEl>
                                          <p:spTgt spid="18"/>
                                        </p:tgtEl>
                                        <p:attrNameLst>
                                          <p:attrName>style.visibility</p:attrName>
                                        </p:attrNameLst>
                                      </p:cBhvr>
                                      <p:to>
                                        <p:strVal val="visible"/>
                                      </p:to>
                                    </p:set>
                                    <p:animEffect transition="in" filter="wipe(left)">
                                      <p:cBhvr>
                                        <p:cTn id="48"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rot="5400000">
            <a:off x="1391419" y="-182587"/>
            <a:ext cx="1295460" cy="2967954"/>
            <a:chOff x="2294133" y="1771882"/>
            <a:chExt cx="5898189" cy="4242836"/>
          </a:xfrm>
        </p:grpSpPr>
        <p:sp>
          <p:nvSpPr>
            <p:cNvPr id="6" name="同侧圆角矩形 5"/>
            <p:cNvSpPr/>
            <p:nvPr/>
          </p:nvSpPr>
          <p:spPr>
            <a:xfrm>
              <a:off x="3217716" y="2049451"/>
              <a:ext cx="4974606" cy="3848555"/>
            </a:xfrm>
            <a:prstGeom prst="round2SameRect">
              <a:avLst>
                <a:gd name="adj1" fmla="val 0"/>
                <a:gd name="adj2" fmla="val 0"/>
              </a:avLst>
            </a:prstGeom>
            <a:solidFill>
              <a:srgbClr val="C00000"/>
            </a:solidFill>
            <a:ln w="12700" cap="flat" cmpd="sng" algn="ctr">
              <a:noFill/>
              <a:prstDash val="solid"/>
              <a:miter lim="800000"/>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zh-CN" altLang="en-US" sz="1800" i="0" u="none" strike="noStrike" kern="0" cap="none" spc="0" normalizeH="0" baseline="0" noProof="0">
                <a:ln>
                  <a:noFill/>
                </a:ln>
                <a:solidFill>
                  <a:prstClr val="white"/>
                </a:solidFill>
                <a:effectLst/>
                <a:uLnTx/>
                <a:uFillTx/>
                <a:cs typeface="+mn-ea"/>
                <a:sym typeface="+mn-lt"/>
              </a:endParaRPr>
            </a:p>
          </p:txBody>
        </p:sp>
        <p:sp>
          <p:nvSpPr>
            <p:cNvPr id="7" name="矩形 6"/>
            <p:cNvSpPr/>
            <p:nvPr/>
          </p:nvSpPr>
          <p:spPr>
            <a:xfrm rot="16200000">
              <a:off x="2660018" y="1405997"/>
              <a:ext cx="4242836" cy="4974606"/>
            </a:xfrm>
            <a:prstGeom prst="rect">
              <a:avLst/>
            </a:prstGeom>
          </p:spPr>
          <p:txBody>
            <a:bodyPr wrap="square">
              <a:spAutoFit/>
            </a:bodyPr>
            <a:lstStyle/>
            <a:p>
              <a:pPr lvl="0" algn="just" defTabSz="914377">
                <a:lnSpc>
                  <a:spcPct val="150000"/>
                </a:lnSpc>
              </a:pPr>
              <a:r>
                <a:rPr lang="zh-CN" altLang="en-US" sz="5200" kern="0" dirty="0">
                  <a:solidFill>
                    <a:prstClr val="white"/>
                  </a:solidFill>
                  <a:cs typeface="+mn-ea"/>
                  <a:sym typeface="+mn-lt"/>
                </a:rPr>
                <a:t>目标任务</a:t>
              </a:r>
              <a:endParaRPr kumimoji="0" lang="zh-CN" altLang="en-US" sz="5200" i="0" u="none" strike="noStrike" kern="0" cap="none" spc="0" normalizeH="0" baseline="0" noProof="0" dirty="0">
                <a:ln>
                  <a:noFill/>
                </a:ln>
                <a:solidFill>
                  <a:srgbClr val="FFFF00"/>
                </a:solidFill>
                <a:effectLst/>
                <a:uLnTx/>
                <a:uFillTx/>
                <a:cs typeface="+mn-ea"/>
                <a:sym typeface="+mn-lt"/>
              </a:endParaRPr>
            </a:p>
          </p:txBody>
        </p:sp>
      </p:grpSp>
      <p:sp>
        <p:nvSpPr>
          <p:cNvPr id="8" name="矩形 7">
            <a:extLst>
              <a:ext uri="{FF2B5EF4-FFF2-40B4-BE49-F238E27FC236}">
                <a16:creationId xmlns:a16="http://schemas.microsoft.com/office/drawing/2014/main" id="{37595D57-88C9-49D0-BB18-080D4485A32B}"/>
              </a:ext>
            </a:extLst>
          </p:cNvPr>
          <p:cNvSpPr/>
          <p:nvPr/>
        </p:nvSpPr>
        <p:spPr>
          <a:xfrm>
            <a:off x="555172" y="1887129"/>
            <a:ext cx="11201399" cy="1400383"/>
          </a:xfrm>
          <a:prstGeom prst="rect">
            <a:avLst/>
          </a:prstGeom>
        </p:spPr>
        <p:txBody>
          <a:bodyPr wrap="square">
            <a:spAutoFit/>
          </a:bodyPr>
          <a:lstStyle/>
          <a:p>
            <a:pPr algn="just" defTabSz="914377" fontAlgn="base">
              <a:lnSpc>
                <a:spcPct val="150000"/>
              </a:lnSpc>
              <a:spcBef>
                <a:spcPct val="0"/>
              </a:spcBef>
              <a:spcAft>
                <a:spcPct val="0"/>
              </a:spcAft>
              <a:defRPr/>
            </a:pPr>
            <a:r>
              <a:rPr lang="zh-CN" altLang="en-US" sz="2000" kern="0" dirty="0">
                <a:solidFill>
                  <a:prstClr val="black"/>
                </a:solidFill>
                <a:cs typeface="+mn-ea"/>
                <a:sym typeface="+mn-lt"/>
              </a:rPr>
              <a:t>建立并完善定期谈心谈话制度，是发扬党内民主、增进党内团结、推动党的事业健康发展的有效途径和形式，是落实全面从严治党要求的一项重要任务，对于加强党的自身建设、保持党的先进性纯洁性具有重要意义。</a:t>
            </a:r>
          </a:p>
        </p:txBody>
      </p:sp>
      <p:grpSp>
        <p:nvGrpSpPr>
          <p:cNvPr id="9" name="组合 8"/>
          <p:cNvGrpSpPr/>
          <p:nvPr/>
        </p:nvGrpSpPr>
        <p:grpSpPr>
          <a:xfrm rot="5400000">
            <a:off x="1491168" y="2236381"/>
            <a:ext cx="1310007" cy="3018716"/>
            <a:chOff x="2248594" y="2049452"/>
            <a:chExt cx="5964416" cy="4315404"/>
          </a:xfrm>
        </p:grpSpPr>
        <p:sp>
          <p:nvSpPr>
            <p:cNvPr id="10" name="同侧圆角矩形 9"/>
            <p:cNvSpPr/>
            <p:nvPr/>
          </p:nvSpPr>
          <p:spPr>
            <a:xfrm>
              <a:off x="3238405" y="2238731"/>
              <a:ext cx="4974605" cy="4126125"/>
            </a:xfrm>
            <a:prstGeom prst="round2SameRect">
              <a:avLst>
                <a:gd name="adj1" fmla="val 0"/>
                <a:gd name="adj2" fmla="val 0"/>
              </a:avLst>
            </a:prstGeom>
            <a:solidFill>
              <a:srgbClr val="C00000"/>
            </a:solidFill>
            <a:ln w="12700" cap="flat" cmpd="sng" algn="ctr">
              <a:noFill/>
              <a:prstDash val="solid"/>
              <a:miter lim="800000"/>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zh-CN" altLang="en-US" sz="1800" i="0" u="none" strike="noStrike" kern="0" cap="none" spc="0" normalizeH="0" baseline="0" noProof="0">
                <a:ln>
                  <a:noFill/>
                </a:ln>
                <a:solidFill>
                  <a:prstClr val="white"/>
                </a:solidFill>
                <a:effectLst/>
                <a:uLnTx/>
                <a:uFillTx/>
                <a:cs typeface="+mn-ea"/>
                <a:sym typeface="+mn-lt"/>
              </a:endParaRPr>
            </a:p>
          </p:txBody>
        </p:sp>
        <p:sp>
          <p:nvSpPr>
            <p:cNvPr id="11" name="矩形 10"/>
            <p:cNvSpPr/>
            <p:nvPr/>
          </p:nvSpPr>
          <p:spPr>
            <a:xfrm rot="16200000">
              <a:off x="2614477" y="1683569"/>
              <a:ext cx="4242837" cy="4974603"/>
            </a:xfrm>
            <a:prstGeom prst="rect">
              <a:avLst/>
            </a:prstGeom>
          </p:spPr>
          <p:txBody>
            <a:bodyPr wrap="square">
              <a:spAutoFit/>
            </a:bodyPr>
            <a:lstStyle/>
            <a:p>
              <a:pPr lvl="0" algn="just" defTabSz="914377">
                <a:lnSpc>
                  <a:spcPct val="150000"/>
                </a:lnSpc>
              </a:pPr>
              <a:r>
                <a:rPr lang="zh-CN" altLang="en-US" sz="5200" kern="0" dirty="0">
                  <a:solidFill>
                    <a:prstClr val="white"/>
                  </a:solidFill>
                  <a:cs typeface="+mn-ea"/>
                  <a:sym typeface="+mn-lt"/>
                </a:rPr>
                <a:t>对象范围</a:t>
              </a:r>
              <a:endParaRPr kumimoji="0" lang="zh-CN" altLang="en-US" sz="5200" i="0" u="none" strike="noStrike" kern="0" cap="none" spc="0" normalizeH="0" baseline="0" noProof="0" dirty="0">
                <a:ln>
                  <a:noFill/>
                </a:ln>
                <a:solidFill>
                  <a:srgbClr val="FFFF00"/>
                </a:solidFill>
                <a:effectLst/>
                <a:uLnTx/>
                <a:uFillTx/>
                <a:cs typeface="+mn-ea"/>
                <a:sym typeface="+mn-lt"/>
              </a:endParaRPr>
            </a:p>
          </p:txBody>
        </p:sp>
      </p:grpSp>
      <p:sp>
        <p:nvSpPr>
          <p:cNvPr id="12" name="矩形 11">
            <a:extLst>
              <a:ext uri="{FF2B5EF4-FFF2-40B4-BE49-F238E27FC236}">
                <a16:creationId xmlns:a16="http://schemas.microsoft.com/office/drawing/2014/main" id="{37595D57-88C9-49D0-BB18-080D4485A32B}"/>
              </a:ext>
            </a:extLst>
          </p:cNvPr>
          <p:cNvSpPr/>
          <p:nvPr/>
        </p:nvSpPr>
        <p:spPr>
          <a:xfrm>
            <a:off x="542983" y="4412456"/>
            <a:ext cx="11201399" cy="1117229"/>
          </a:xfrm>
          <a:prstGeom prst="rect">
            <a:avLst/>
          </a:prstGeom>
        </p:spPr>
        <p:txBody>
          <a:bodyPr wrap="square">
            <a:spAutoFit/>
          </a:bodyPr>
          <a:lstStyle/>
          <a:p>
            <a:pPr algn="just" defTabSz="914377" fontAlgn="base">
              <a:lnSpc>
                <a:spcPct val="130000"/>
              </a:lnSpc>
              <a:spcBef>
                <a:spcPct val="0"/>
              </a:spcBef>
              <a:spcAft>
                <a:spcPct val="0"/>
              </a:spcAft>
              <a:defRPr/>
            </a:pPr>
            <a:r>
              <a:rPr lang="zh-CN" altLang="en-US" kern="0" dirty="0">
                <a:solidFill>
                  <a:prstClr val="black"/>
                </a:solidFill>
                <a:cs typeface="+mn-ea"/>
                <a:sym typeface="+mn-lt"/>
              </a:rPr>
              <a:t>局领导班子之间必须定期开展谈心谈话活动。同时，坚持党内谈心谈话全覆盖，机关党委、党支部班子成员之间、班子成员与党员之间、党员与党员之间、党员与群众之间，也要定期开展谈心谈话活动。善于利用重要节点开展谈心谈话，做到岗位变动必谈、组织处理必谈、发生家庭变故必谈、发现苗头性问题必谈。</a:t>
            </a:r>
          </a:p>
        </p:txBody>
      </p:sp>
    </p:spTree>
    <p:extLst>
      <p:ext uri="{BB962C8B-B14F-4D97-AF65-F5344CB8AC3E}">
        <p14:creationId xmlns:p14="http://schemas.microsoft.com/office/powerpoint/2010/main" val="2592686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anim calcmode="lin" valueType="num">
                                      <p:cBhvr>
                                        <p:cTn id="8" dur="500" fill="hold"/>
                                        <p:tgtEl>
                                          <p:spTgt spid="5"/>
                                        </p:tgtEl>
                                        <p:attrNameLst>
                                          <p:attrName>ppt_x</p:attrName>
                                        </p:attrNameLst>
                                      </p:cBhvr>
                                      <p:tavLst>
                                        <p:tav tm="0">
                                          <p:val>
                                            <p:strVal val="#ppt_x"/>
                                          </p:val>
                                        </p:tav>
                                        <p:tav tm="100000">
                                          <p:val>
                                            <p:strVal val="#ppt_x"/>
                                          </p:val>
                                        </p:tav>
                                      </p:tavLst>
                                    </p:anim>
                                    <p:anim calcmode="lin" valueType="num">
                                      <p:cBhvr>
                                        <p:cTn id="9" dur="5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ipe(left)">
                                      <p:cBhvr>
                                        <p:cTn id="13" dur="500"/>
                                        <p:tgtEl>
                                          <p:spTgt spid="8"/>
                                        </p:tgtEl>
                                      </p:cBhvr>
                                    </p:animEffect>
                                  </p:childTnLst>
                                </p:cTn>
                              </p:par>
                            </p:childTnLst>
                          </p:cTn>
                        </p:par>
                        <p:par>
                          <p:cTn id="14" fill="hold">
                            <p:stCondLst>
                              <p:cond delay="1000"/>
                            </p:stCondLst>
                            <p:childTnLst>
                              <p:par>
                                <p:cTn id="15" presetID="42" presetClass="entr" presetSubtype="0" fill="hold" nodeType="after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anim calcmode="lin" valueType="num">
                                      <p:cBhvr>
                                        <p:cTn id="18" dur="500" fill="hold"/>
                                        <p:tgtEl>
                                          <p:spTgt spid="9"/>
                                        </p:tgtEl>
                                        <p:attrNameLst>
                                          <p:attrName>ppt_x</p:attrName>
                                        </p:attrNameLst>
                                      </p:cBhvr>
                                      <p:tavLst>
                                        <p:tav tm="0">
                                          <p:val>
                                            <p:strVal val="#ppt_x"/>
                                          </p:val>
                                        </p:tav>
                                        <p:tav tm="100000">
                                          <p:val>
                                            <p:strVal val="#ppt_x"/>
                                          </p:val>
                                        </p:tav>
                                      </p:tavLst>
                                    </p:anim>
                                    <p:anim calcmode="lin" valueType="num">
                                      <p:cBhvr>
                                        <p:cTn id="19" dur="500" fill="hold"/>
                                        <p:tgtEl>
                                          <p:spTgt spid="9"/>
                                        </p:tgtEl>
                                        <p:attrNameLst>
                                          <p:attrName>ppt_y</p:attrName>
                                        </p:attrNameLst>
                                      </p:cBhvr>
                                      <p:tavLst>
                                        <p:tav tm="0">
                                          <p:val>
                                            <p:strVal val="#ppt_y+.1"/>
                                          </p:val>
                                        </p:tav>
                                        <p:tav tm="100000">
                                          <p:val>
                                            <p:strVal val="#ppt_y"/>
                                          </p:val>
                                        </p:tav>
                                      </p:tavLst>
                                    </p:anim>
                                  </p:childTnLst>
                                </p:cTn>
                              </p:par>
                            </p:childTnLst>
                          </p:cTn>
                        </p:par>
                        <p:par>
                          <p:cTn id="20" fill="hold">
                            <p:stCondLst>
                              <p:cond delay="1500"/>
                            </p:stCondLst>
                            <p:childTnLst>
                              <p:par>
                                <p:cTn id="21" presetID="22" presetClass="entr" presetSubtype="8" fill="hold" grpId="0" nodeType="after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wipe(left)">
                                      <p:cBhvr>
                                        <p:cTn id="2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D8C771D2-52A2-4B28-BD29-5EAE5DEF33F6}"/>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0" y="0"/>
            <a:ext cx="12221358" cy="6858000"/>
          </a:xfrm>
          <a:prstGeom prst="rect">
            <a:avLst/>
          </a:prstGeom>
        </p:spPr>
      </p:pic>
      <p:pic>
        <p:nvPicPr>
          <p:cNvPr id="5" name="图片 4">
            <a:extLst>
              <a:ext uri="{FF2B5EF4-FFF2-40B4-BE49-F238E27FC236}">
                <a16:creationId xmlns:a16="http://schemas.microsoft.com/office/drawing/2014/main" id="{ADD78A12-EF64-4FAD-85DE-F5727531B5B9}"/>
              </a:ext>
            </a:extLst>
          </p:cNvPr>
          <p:cNvPicPr>
            <a:picLocks noChangeAspect="1"/>
          </p:cNvPicPr>
          <p:nvPr/>
        </p:nvPicPr>
        <p:blipFill rotWithShape="1">
          <a:blip r:embed="rId11" cstate="print">
            <a:extLst>
              <a:ext uri="{28A0092B-C50C-407E-A947-70E740481C1C}">
                <a14:useLocalDpi xmlns:a14="http://schemas.microsoft.com/office/drawing/2010/main" val="0"/>
              </a:ext>
            </a:extLst>
          </a:blip>
          <a:srcRect r="3831"/>
          <a:stretch/>
        </p:blipFill>
        <p:spPr>
          <a:xfrm>
            <a:off x="-11707" y="3255764"/>
            <a:ext cx="12203708" cy="3655983"/>
          </a:xfrm>
          <a:prstGeom prst="rect">
            <a:avLst/>
          </a:prstGeom>
        </p:spPr>
      </p:pic>
      <p:pic>
        <p:nvPicPr>
          <p:cNvPr id="2" name="图片 1">
            <a:extLst>
              <a:ext uri="{FF2B5EF4-FFF2-40B4-BE49-F238E27FC236}">
                <a16:creationId xmlns:a16="http://schemas.microsoft.com/office/drawing/2014/main" id="{A1F47680-8D95-4D57-9BB1-36136188AF07}"/>
              </a:ext>
            </a:extLst>
          </p:cNvPr>
          <p:cNvPicPr>
            <a:picLocks noChangeAspect="1"/>
          </p:cNvPicPr>
          <p:nvPr/>
        </p:nvPicPr>
        <p:blipFill>
          <a:blip r:embed="rId12" cstate="print">
            <a:extLst>
              <a:ext uri="{28A0092B-C50C-407E-A947-70E740481C1C}">
                <a14:useLocalDpi xmlns:a14="http://schemas.microsoft.com/office/drawing/2010/main" val="0"/>
              </a:ext>
            </a:extLst>
          </a:blip>
          <a:srcRect/>
          <a:stretch/>
        </p:blipFill>
        <p:spPr>
          <a:xfrm>
            <a:off x="0" y="3482686"/>
            <a:ext cx="2416630" cy="3394791"/>
          </a:xfrm>
          <a:prstGeom prst="rect">
            <a:avLst/>
          </a:prstGeom>
        </p:spPr>
      </p:pic>
      <p:pic>
        <p:nvPicPr>
          <p:cNvPr id="15" name="图片 14">
            <a:extLst>
              <a:ext uri="{FF2B5EF4-FFF2-40B4-BE49-F238E27FC236}">
                <a16:creationId xmlns:a16="http://schemas.microsoft.com/office/drawing/2014/main" id="{8C9D9D90-DB90-48E6-9D70-77F5125DD3B2}"/>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663852" y="499032"/>
            <a:ext cx="3306037" cy="1480315"/>
          </a:xfrm>
          <a:prstGeom prst="rect">
            <a:avLst/>
          </a:prstGeom>
        </p:spPr>
      </p:pic>
      <p:pic>
        <p:nvPicPr>
          <p:cNvPr id="4" name="图片 3">
            <a:extLst>
              <a:ext uri="{FF2B5EF4-FFF2-40B4-BE49-F238E27FC236}">
                <a16:creationId xmlns:a16="http://schemas.microsoft.com/office/drawing/2014/main" id="{85048411-DE96-653C-6F57-B7564CDFA512}"/>
              </a:ext>
            </a:extLst>
          </p:cNvPr>
          <p:cNvPicPr>
            <a:picLocks noChangeAspect="1"/>
          </p:cNvPicPr>
          <p:nvPr/>
        </p:nvPicPr>
        <p:blipFill>
          <a:blip r:embed="rId14">
            <a:extLst>
              <a:ext uri="{28A0092B-C50C-407E-A947-70E740481C1C}">
                <a14:useLocalDpi xmlns:a14="http://schemas.microsoft.com/office/drawing/2010/main" val="0"/>
              </a:ext>
            </a:extLst>
          </a:blip>
          <a:srcRect/>
          <a:stretch/>
        </p:blipFill>
        <p:spPr>
          <a:xfrm>
            <a:off x="7867203" y="3612743"/>
            <a:ext cx="4601144" cy="4601144"/>
          </a:xfrm>
          <a:prstGeom prst="rect">
            <a:avLst/>
          </a:prstGeom>
        </p:spPr>
      </p:pic>
      <p:pic>
        <p:nvPicPr>
          <p:cNvPr id="8" name="图片 7">
            <a:extLst>
              <a:ext uri="{FF2B5EF4-FFF2-40B4-BE49-F238E27FC236}">
                <a16:creationId xmlns:a16="http://schemas.microsoft.com/office/drawing/2014/main" id="{5E94C72B-77B4-F803-A792-B1E8E8AB5BA3}"/>
              </a:ext>
            </a:extLst>
          </p:cNvPr>
          <p:cNvPicPr>
            <a:picLocks noChangeAspect="1"/>
          </p:cNvPicPr>
          <p:nvPr/>
        </p:nvPicPr>
        <p:blipFill>
          <a:blip r:embed="rId15">
            <a:extLst>
              <a:ext uri="{28A0092B-C50C-407E-A947-70E740481C1C}">
                <a14:useLocalDpi xmlns:a14="http://schemas.microsoft.com/office/drawing/2010/main" val="0"/>
              </a:ext>
            </a:extLst>
          </a:blip>
          <a:srcRect/>
          <a:stretch/>
        </p:blipFill>
        <p:spPr>
          <a:xfrm flipH="1">
            <a:off x="9339" y="-695"/>
            <a:ext cx="3678859" cy="1650901"/>
          </a:xfrm>
          <a:prstGeom prst="rect">
            <a:avLst/>
          </a:prstGeom>
        </p:spPr>
      </p:pic>
      <p:sp>
        <p:nvSpPr>
          <p:cNvPr id="16" name="PA-102244">
            <a:extLst>
              <a:ext uri="{FF2B5EF4-FFF2-40B4-BE49-F238E27FC236}">
                <a16:creationId xmlns:a16="http://schemas.microsoft.com/office/drawing/2014/main" id="{29004673-F95A-4A3D-A996-983725264156}"/>
              </a:ext>
            </a:extLst>
          </p:cNvPr>
          <p:cNvSpPr/>
          <p:nvPr>
            <p:custDataLst>
              <p:tags r:id="rId1"/>
            </p:custDataLst>
          </p:nvPr>
        </p:nvSpPr>
        <p:spPr>
          <a:xfrm>
            <a:off x="3031421" y="957745"/>
            <a:ext cx="6040925" cy="1107996"/>
          </a:xfrm>
          <a:prstGeom prst="rect">
            <a:avLst/>
          </a:prstGeom>
          <a:noFill/>
          <a:effectLst/>
        </p:spPr>
        <p:txBody>
          <a:bodyPr wrap="square" rtlCol="0">
            <a:spAutoFit/>
          </a:bodyPr>
          <a:lstStyle/>
          <a:p>
            <a:pPr algn="dist" defTabSz="914400"/>
            <a:r>
              <a:rPr lang="zh-CN" altLang="en-US" sz="6600" dirty="0">
                <a:solidFill>
                  <a:srgbClr val="C00000"/>
                </a:solidFill>
                <a:cs typeface="+mn-ea"/>
                <a:sym typeface="+mn-lt"/>
              </a:rPr>
              <a:t>目录</a:t>
            </a:r>
            <a:r>
              <a:rPr lang="en-US" altLang="zh-CN" sz="6600" dirty="0">
                <a:solidFill>
                  <a:srgbClr val="C00000"/>
                </a:solidFill>
                <a:cs typeface="+mn-ea"/>
                <a:sym typeface="+mn-lt"/>
              </a:rPr>
              <a:t>/contents</a:t>
            </a:r>
            <a:endParaRPr lang="zh-CN" altLang="en-US" sz="6600" dirty="0">
              <a:solidFill>
                <a:srgbClr val="C00000"/>
              </a:solidFill>
              <a:cs typeface="+mn-ea"/>
              <a:sym typeface="+mn-lt"/>
            </a:endParaRPr>
          </a:p>
        </p:txBody>
      </p:sp>
      <p:sp>
        <p:nvSpPr>
          <p:cNvPr id="17" name="PA-矩形 6">
            <a:extLst>
              <a:ext uri="{FF2B5EF4-FFF2-40B4-BE49-F238E27FC236}">
                <a16:creationId xmlns:a16="http://schemas.microsoft.com/office/drawing/2014/main" id="{30654051-4FF8-4A6E-9E0B-3ED02D6B8657}"/>
              </a:ext>
            </a:extLst>
          </p:cNvPr>
          <p:cNvSpPr/>
          <p:nvPr>
            <p:custDataLst>
              <p:tags r:id="rId2"/>
            </p:custDataLst>
          </p:nvPr>
        </p:nvSpPr>
        <p:spPr>
          <a:xfrm>
            <a:off x="2579621" y="2382257"/>
            <a:ext cx="3843472" cy="553997"/>
          </a:xfrm>
          <a:prstGeom prst="rect">
            <a:avLst/>
          </a:prstGeom>
          <a:noFill/>
          <a:ln>
            <a:noFill/>
          </a:ln>
        </p:spPr>
        <p:txBody>
          <a:bodyPr wrap="square">
            <a:spAutoFit/>
          </a:bodyPr>
          <a:lstStyle/>
          <a:p>
            <a:pPr lvl="0"/>
            <a:r>
              <a:rPr lang="en-US" altLang="zh-CN" sz="3000" kern="0" dirty="0">
                <a:solidFill>
                  <a:srgbClr val="C00000"/>
                </a:solidFill>
                <a:cs typeface="+mn-ea"/>
                <a:sym typeface="+mn-lt"/>
              </a:rPr>
              <a:t>01.“</a:t>
            </a:r>
            <a:r>
              <a:rPr lang="zh-CN" altLang="en-US" sz="3000" kern="0" dirty="0">
                <a:solidFill>
                  <a:srgbClr val="C00000"/>
                </a:solidFill>
                <a:cs typeface="+mn-ea"/>
                <a:sym typeface="+mn-lt"/>
              </a:rPr>
              <a:t>三会一课”制度</a:t>
            </a:r>
            <a:endParaRPr kumimoji="0" lang="zh-CN" altLang="en-US" sz="3000" i="0" u="none" strike="noStrike" kern="0" cap="none" spc="0" normalizeH="0" baseline="0" noProof="0" dirty="0">
              <a:ln>
                <a:noFill/>
              </a:ln>
              <a:solidFill>
                <a:srgbClr val="C00000"/>
              </a:solidFill>
              <a:effectLst/>
              <a:uLnTx/>
              <a:uFillTx/>
              <a:cs typeface="+mn-ea"/>
              <a:sym typeface="+mn-lt"/>
            </a:endParaRPr>
          </a:p>
        </p:txBody>
      </p:sp>
      <p:sp>
        <p:nvSpPr>
          <p:cNvPr id="18" name="PA-矩形 6">
            <a:extLst>
              <a:ext uri="{FF2B5EF4-FFF2-40B4-BE49-F238E27FC236}">
                <a16:creationId xmlns:a16="http://schemas.microsoft.com/office/drawing/2014/main" id="{51EEFD92-8420-461D-BF71-EB4B18CFFBD5}"/>
              </a:ext>
            </a:extLst>
          </p:cNvPr>
          <p:cNvSpPr/>
          <p:nvPr>
            <p:custDataLst>
              <p:tags r:id="rId3"/>
            </p:custDataLst>
          </p:nvPr>
        </p:nvSpPr>
        <p:spPr>
          <a:xfrm>
            <a:off x="2579621" y="3361768"/>
            <a:ext cx="3843470" cy="553997"/>
          </a:xfrm>
          <a:prstGeom prst="rect">
            <a:avLst/>
          </a:prstGeom>
          <a:noFill/>
          <a:ln>
            <a:noFill/>
          </a:ln>
        </p:spPr>
        <p:txBody>
          <a:bodyPr wrap="square">
            <a:spAutoFit/>
          </a:bodyPr>
          <a:lstStyle/>
          <a:p>
            <a:pPr lvl="0"/>
            <a:r>
              <a:rPr lang="en-US" altLang="zh-CN" sz="3000" kern="0" dirty="0">
                <a:solidFill>
                  <a:srgbClr val="C00000"/>
                </a:solidFill>
                <a:cs typeface="+mn-ea"/>
                <a:sym typeface="+mn-lt"/>
              </a:rPr>
              <a:t>02.</a:t>
            </a:r>
            <a:r>
              <a:rPr lang="zh-CN" altLang="en-US" sz="3000" kern="0" dirty="0">
                <a:solidFill>
                  <a:srgbClr val="C00000"/>
                </a:solidFill>
                <a:cs typeface="+mn-ea"/>
                <a:sym typeface="+mn-lt"/>
              </a:rPr>
              <a:t>民主生活制度</a:t>
            </a:r>
            <a:endParaRPr kumimoji="0" lang="zh-CN" altLang="en-US" sz="3000" i="0" u="none" strike="noStrike" kern="0" cap="none" spc="0" normalizeH="0" baseline="0" noProof="0" dirty="0">
              <a:ln>
                <a:noFill/>
              </a:ln>
              <a:solidFill>
                <a:srgbClr val="C00000"/>
              </a:solidFill>
              <a:effectLst/>
              <a:uLnTx/>
              <a:uFillTx/>
              <a:cs typeface="+mn-ea"/>
              <a:sym typeface="+mn-lt"/>
            </a:endParaRPr>
          </a:p>
        </p:txBody>
      </p:sp>
      <p:sp>
        <p:nvSpPr>
          <p:cNvPr id="19" name="PA-矩形 6">
            <a:extLst>
              <a:ext uri="{FF2B5EF4-FFF2-40B4-BE49-F238E27FC236}">
                <a16:creationId xmlns:a16="http://schemas.microsoft.com/office/drawing/2014/main" id="{D0D52C41-6DA7-401A-BC3D-FA7AADC1442F}"/>
              </a:ext>
            </a:extLst>
          </p:cNvPr>
          <p:cNvSpPr/>
          <p:nvPr>
            <p:custDataLst>
              <p:tags r:id="rId4"/>
            </p:custDataLst>
          </p:nvPr>
        </p:nvSpPr>
        <p:spPr>
          <a:xfrm>
            <a:off x="2579621" y="4334171"/>
            <a:ext cx="3843470" cy="553997"/>
          </a:xfrm>
          <a:prstGeom prst="rect">
            <a:avLst/>
          </a:prstGeom>
          <a:noFill/>
          <a:ln>
            <a:noFill/>
          </a:ln>
        </p:spPr>
        <p:txBody>
          <a:bodyPr wrap="square">
            <a:spAutoFit/>
          </a:bodyPr>
          <a:lstStyle/>
          <a:p>
            <a:pPr lvl="0"/>
            <a:r>
              <a:rPr lang="en-US" altLang="zh-CN" sz="3000" kern="0" dirty="0">
                <a:solidFill>
                  <a:srgbClr val="C00000"/>
                </a:solidFill>
                <a:cs typeface="+mn-ea"/>
                <a:sym typeface="+mn-lt"/>
              </a:rPr>
              <a:t>03.</a:t>
            </a:r>
            <a:r>
              <a:rPr lang="zh-CN" altLang="en-US" sz="3000" kern="0" dirty="0">
                <a:solidFill>
                  <a:srgbClr val="C00000"/>
                </a:solidFill>
                <a:cs typeface="+mn-ea"/>
                <a:sym typeface="+mn-lt"/>
              </a:rPr>
              <a:t>组织生活制度</a:t>
            </a:r>
            <a:endParaRPr kumimoji="0" lang="zh-CN" altLang="en-US" sz="3000" i="0" u="none" strike="noStrike" kern="0" cap="none" spc="0" normalizeH="0" baseline="0" noProof="0" dirty="0">
              <a:ln>
                <a:noFill/>
              </a:ln>
              <a:solidFill>
                <a:srgbClr val="C00000"/>
              </a:solidFill>
              <a:effectLst/>
              <a:uLnTx/>
              <a:uFillTx/>
              <a:cs typeface="+mn-ea"/>
              <a:sym typeface="+mn-lt"/>
            </a:endParaRPr>
          </a:p>
        </p:txBody>
      </p:sp>
      <p:sp>
        <p:nvSpPr>
          <p:cNvPr id="20" name="PA-矩形 6">
            <a:extLst>
              <a:ext uri="{FF2B5EF4-FFF2-40B4-BE49-F238E27FC236}">
                <a16:creationId xmlns:a16="http://schemas.microsoft.com/office/drawing/2014/main" id="{30EAB976-D8D3-4C15-8548-38B8C2C91E3F}"/>
              </a:ext>
            </a:extLst>
          </p:cNvPr>
          <p:cNvSpPr/>
          <p:nvPr>
            <p:custDataLst>
              <p:tags r:id="rId5"/>
            </p:custDataLst>
          </p:nvPr>
        </p:nvSpPr>
        <p:spPr>
          <a:xfrm>
            <a:off x="6675691" y="2396931"/>
            <a:ext cx="3843470" cy="553997"/>
          </a:xfrm>
          <a:prstGeom prst="rect">
            <a:avLst/>
          </a:prstGeom>
          <a:noFill/>
          <a:ln>
            <a:noFill/>
          </a:ln>
        </p:spPr>
        <p:txBody>
          <a:bodyPr wrap="square">
            <a:spAutoFit/>
          </a:bodyPr>
          <a:lstStyle/>
          <a:p>
            <a:pPr lvl="0"/>
            <a:r>
              <a:rPr lang="en-US" altLang="zh-CN" sz="3000" kern="0" dirty="0">
                <a:solidFill>
                  <a:srgbClr val="C00000"/>
                </a:solidFill>
                <a:cs typeface="+mn-ea"/>
                <a:sym typeface="+mn-lt"/>
              </a:rPr>
              <a:t>04.</a:t>
            </a:r>
            <a:r>
              <a:rPr lang="zh-CN" altLang="en-US" sz="3000" kern="0" dirty="0">
                <a:solidFill>
                  <a:srgbClr val="C00000"/>
                </a:solidFill>
                <a:cs typeface="+mn-ea"/>
                <a:sym typeface="+mn-lt"/>
              </a:rPr>
              <a:t>谈心谈话制度</a:t>
            </a:r>
            <a:endParaRPr kumimoji="0" lang="zh-CN" altLang="en-US" sz="3000" i="0" u="none" strike="noStrike" kern="0" cap="none" spc="0" normalizeH="0" baseline="0" noProof="0" dirty="0">
              <a:ln>
                <a:noFill/>
              </a:ln>
              <a:solidFill>
                <a:srgbClr val="C00000"/>
              </a:solidFill>
              <a:effectLst/>
              <a:uLnTx/>
              <a:uFillTx/>
              <a:cs typeface="+mn-ea"/>
              <a:sym typeface="+mn-lt"/>
            </a:endParaRPr>
          </a:p>
        </p:txBody>
      </p:sp>
      <p:sp>
        <p:nvSpPr>
          <p:cNvPr id="21" name="PA-矩形 6">
            <a:extLst>
              <a:ext uri="{FF2B5EF4-FFF2-40B4-BE49-F238E27FC236}">
                <a16:creationId xmlns:a16="http://schemas.microsoft.com/office/drawing/2014/main" id="{759B65E3-E708-4FC9-BD92-189D86C12608}"/>
              </a:ext>
            </a:extLst>
          </p:cNvPr>
          <p:cNvSpPr/>
          <p:nvPr>
            <p:custDataLst>
              <p:tags r:id="rId6"/>
            </p:custDataLst>
          </p:nvPr>
        </p:nvSpPr>
        <p:spPr>
          <a:xfrm>
            <a:off x="6675691" y="3033081"/>
            <a:ext cx="3843472" cy="523220"/>
          </a:xfrm>
          <a:prstGeom prst="rect">
            <a:avLst/>
          </a:prstGeom>
          <a:noFill/>
          <a:ln>
            <a:noFill/>
          </a:ln>
        </p:spPr>
        <p:txBody>
          <a:bodyPr wrap="square">
            <a:spAutoFit/>
          </a:bodyPr>
          <a:lstStyle/>
          <a:p>
            <a:pPr lvl="0"/>
            <a:r>
              <a:rPr lang="en-US" altLang="zh-CN" sz="2800" kern="0" dirty="0">
                <a:solidFill>
                  <a:srgbClr val="C00000"/>
                </a:solidFill>
                <a:cs typeface="+mn-ea"/>
                <a:sym typeface="+mn-lt"/>
              </a:rPr>
              <a:t>05.</a:t>
            </a:r>
            <a:r>
              <a:rPr lang="zh-CN" altLang="en-US" sz="2800" kern="0" dirty="0">
                <a:solidFill>
                  <a:srgbClr val="C00000"/>
                </a:solidFill>
                <a:cs typeface="+mn-ea"/>
                <a:sym typeface="+mn-lt"/>
              </a:rPr>
              <a:t>民主评议党员制度</a:t>
            </a:r>
            <a:endParaRPr kumimoji="0" lang="zh-CN" altLang="en-US" sz="2800" i="0" u="none" strike="noStrike" kern="0" cap="none" spc="0" normalizeH="0" baseline="0" noProof="0" dirty="0">
              <a:ln>
                <a:noFill/>
              </a:ln>
              <a:solidFill>
                <a:srgbClr val="C00000"/>
              </a:solidFill>
              <a:effectLst/>
              <a:uLnTx/>
              <a:uFillTx/>
              <a:cs typeface="+mn-ea"/>
              <a:sym typeface="+mn-lt"/>
            </a:endParaRPr>
          </a:p>
        </p:txBody>
      </p:sp>
      <p:sp>
        <p:nvSpPr>
          <p:cNvPr id="22" name="PA-矩形 6">
            <a:extLst>
              <a:ext uri="{FF2B5EF4-FFF2-40B4-BE49-F238E27FC236}">
                <a16:creationId xmlns:a16="http://schemas.microsoft.com/office/drawing/2014/main" id="{31DF5B95-3752-4573-BDE9-493EB2C6C15F}"/>
              </a:ext>
            </a:extLst>
          </p:cNvPr>
          <p:cNvSpPr/>
          <p:nvPr>
            <p:custDataLst>
              <p:tags r:id="rId7"/>
            </p:custDataLst>
          </p:nvPr>
        </p:nvSpPr>
        <p:spPr>
          <a:xfrm>
            <a:off x="6675691" y="3683404"/>
            <a:ext cx="3843470" cy="553997"/>
          </a:xfrm>
          <a:prstGeom prst="rect">
            <a:avLst/>
          </a:prstGeom>
          <a:noFill/>
          <a:ln>
            <a:noFill/>
          </a:ln>
        </p:spPr>
        <p:txBody>
          <a:bodyPr wrap="square">
            <a:spAutoFit/>
          </a:bodyPr>
          <a:lstStyle/>
          <a:p>
            <a:pPr lvl="0"/>
            <a:r>
              <a:rPr lang="en-US" altLang="zh-CN" sz="3000" kern="0" dirty="0">
                <a:solidFill>
                  <a:srgbClr val="C00000"/>
                </a:solidFill>
                <a:cs typeface="+mn-ea"/>
                <a:sym typeface="+mn-lt"/>
              </a:rPr>
              <a:t>06.</a:t>
            </a:r>
            <a:r>
              <a:rPr lang="zh-CN" altLang="en-US" sz="3000" kern="0" dirty="0">
                <a:solidFill>
                  <a:srgbClr val="C00000"/>
                </a:solidFill>
                <a:cs typeface="+mn-ea"/>
                <a:sym typeface="+mn-lt"/>
              </a:rPr>
              <a:t>党日制度</a:t>
            </a:r>
            <a:endParaRPr kumimoji="0" lang="zh-CN" altLang="en-US" sz="3000" i="0" u="none" strike="noStrike" kern="0" cap="none" spc="0" normalizeH="0" baseline="0" noProof="0" dirty="0">
              <a:ln>
                <a:noFill/>
              </a:ln>
              <a:solidFill>
                <a:srgbClr val="C00000"/>
              </a:solidFill>
              <a:effectLst/>
              <a:uLnTx/>
              <a:uFillTx/>
              <a:cs typeface="+mn-ea"/>
              <a:sym typeface="+mn-lt"/>
            </a:endParaRPr>
          </a:p>
        </p:txBody>
      </p:sp>
      <p:sp>
        <p:nvSpPr>
          <p:cNvPr id="23" name="PA-矩形 6">
            <a:extLst>
              <a:ext uri="{FF2B5EF4-FFF2-40B4-BE49-F238E27FC236}">
                <a16:creationId xmlns:a16="http://schemas.microsoft.com/office/drawing/2014/main" id="{6D3EEAC2-580D-4062-8A8B-F25EA35E28C3}"/>
              </a:ext>
            </a:extLst>
          </p:cNvPr>
          <p:cNvSpPr/>
          <p:nvPr>
            <p:custDataLst>
              <p:tags r:id="rId8"/>
            </p:custDataLst>
          </p:nvPr>
        </p:nvSpPr>
        <p:spPr>
          <a:xfrm>
            <a:off x="6675691" y="4389505"/>
            <a:ext cx="3843470" cy="553997"/>
          </a:xfrm>
          <a:prstGeom prst="rect">
            <a:avLst/>
          </a:prstGeom>
          <a:noFill/>
          <a:ln>
            <a:noFill/>
          </a:ln>
        </p:spPr>
        <p:txBody>
          <a:bodyPr wrap="square">
            <a:spAutoFit/>
          </a:bodyPr>
          <a:lstStyle/>
          <a:p>
            <a:pPr lvl="0"/>
            <a:r>
              <a:rPr lang="en-US" altLang="zh-CN" sz="3000" kern="0" dirty="0">
                <a:solidFill>
                  <a:srgbClr val="C00000"/>
                </a:solidFill>
                <a:cs typeface="+mn-ea"/>
                <a:sym typeface="+mn-lt"/>
              </a:rPr>
              <a:t>07.</a:t>
            </a:r>
            <a:r>
              <a:rPr lang="zh-CN" altLang="en-US" sz="3000" kern="0" dirty="0">
                <a:solidFill>
                  <a:srgbClr val="C00000"/>
                </a:solidFill>
                <a:cs typeface="+mn-ea"/>
                <a:sym typeface="+mn-lt"/>
              </a:rPr>
              <a:t>请示报告制度</a:t>
            </a:r>
            <a:endParaRPr kumimoji="0" lang="zh-CN" altLang="en-US" sz="3000" i="0" u="none" strike="noStrike" kern="0" cap="none" spc="0" normalizeH="0" baseline="0" noProof="0" dirty="0">
              <a:ln>
                <a:noFill/>
              </a:ln>
              <a:solidFill>
                <a:srgbClr val="C00000"/>
              </a:solidFill>
              <a:effectLst/>
              <a:uLnTx/>
              <a:uFillTx/>
              <a:cs typeface="+mn-ea"/>
              <a:sym typeface="+mn-lt"/>
            </a:endParaRPr>
          </a:p>
        </p:txBody>
      </p:sp>
    </p:spTree>
    <p:extLst>
      <p:ext uri="{BB962C8B-B14F-4D97-AF65-F5344CB8AC3E}">
        <p14:creationId xmlns:p14="http://schemas.microsoft.com/office/powerpoint/2010/main" val="2451434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22" presetClass="entr" presetSubtype="4" fill="hold"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wipe(down)">
                                      <p:cBhvr>
                                        <p:cTn id="13" dur="750"/>
                                        <p:tgtEl>
                                          <p:spTgt spid="4"/>
                                        </p:tgtEl>
                                      </p:cBhvr>
                                    </p:animEffect>
                                  </p:childTnLst>
                                </p:cTn>
                              </p:par>
                            </p:childTnLst>
                          </p:cTn>
                        </p:par>
                        <p:par>
                          <p:cTn id="14" fill="hold">
                            <p:stCondLst>
                              <p:cond delay="1250"/>
                            </p:stCondLst>
                            <p:childTnLst>
                              <p:par>
                                <p:cTn id="15" presetID="22" presetClass="entr" presetSubtype="8"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left)">
                                      <p:cBhvr>
                                        <p:cTn id="17" dur="750"/>
                                        <p:tgtEl>
                                          <p:spTgt spid="8"/>
                                        </p:tgtEl>
                                      </p:cBhvr>
                                    </p:animEffect>
                                  </p:childTnLst>
                                </p:cTn>
                              </p:par>
                            </p:childTnLst>
                          </p:cTn>
                        </p:par>
                        <p:par>
                          <p:cTn id="18" fill="hold">
                            <p:stCondLst>
                              <p:cond delay="2000"/>
                            </p:stCondLst>
                            <p:childTnLst>
                              <p:par>
                                <p:cTn id="19" presetID="22" presetClass="entr" presetSubtype="4" fill="hold" nodeType="after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wipe(down)">
                                      <p:cBhvr>
                                        <p:cTn id="21" dur="500"/>
                                        <p:tgtEl>
                                          <p:spTgt spid="5"/>
                                        </p:tgtEl>
                                      </p:cBhvr>
                                    </p:animEffect>
                                  </p:childTnLst>
                                </p:cTn>
                              </p:par>
                            </p:childTnLst>
                          </p:cTn>
                        </p:par>
                        <p:par>
                          <p:cTn id="22" fill="hold">
                            <p:stCondLst>
                              <p:cond delay="2500"/>
                            </p:stCondLst>
                            <p:childTnLst>
                              <p:par>
                                <p:cTn id="23" presetID="2" presetClass="entr" presetSubtype="6" fill="hold" nodeType="afterEffect">
                                  <p:stCondLst>
                                    <p:cond delay="0"/>
                                  </p:stCondLst>
                                  <p:childTnLst>
                                    <p:set>
                                      <p:cBhvr>
                                        <p:cTn id="24" dur="1" fill="hold">
                                          <p:stCondLst>
                                            <p:cond delay="0"/>
                                          </p:stCondLst>
                                        </p:cTn>
                                        <p:tgtEl>
                                          <p:spTgt spid="15"/>
                                        </p:tgtEl>
                                        <p:attrNameLst>
                                          <p:attrName>style.visibility</p:attrName>
                                        </p:attrNameLst>
                                      </p:cBhvr>
                                      <p:to>
                                        <p:strVal val="visible"/>
                                      </p:to>
                                    </p:set>
                                    <p:anim calcmode="lin" valueType="num">
                                      <p:cBhvr additive="base">
                                        <p:cTn id="25" dur="500" fill="hold"/>
                                        <p:tgtEl>
                                          <p:spTgt spid="15"/>
                                        </p:tgtEl>
                                        <p:attrNameLst>
                                          <p:attrName>ppt_x</p:attrName>
                                        </p:attrNameLst>
                                      </p:cBhvr>
                                      <p:tavLst>
                                        <p:tav tm="0">
                                          <p:val>
                                            <p:strVal val="1+#ppt_w/2"/>
                                          </p:val>
                                        </p:tav>
                                        <p:tav tm="100000">
                                          <p:val>
                                            <p:strVal val="#ppt_x"/>
                                          </p:val>
                                        </p:tav>
                                      </p:tavLst>
                                    </p:anim>
                                    <p:anim calcmode="lin" valueType="num">
                                      <p:cBhvr additive="base">
                                        <p:cTn id="26" dur="500" fill="hold"/>
                                        <p:tgtEl>
                                          <p:spTgt spid="15"/>
                                        </p:tgtEl>
                                        <p:attrNameLst>
                                          <p:attrName>ppt_y</p:attrName>
                                        </p:attrNameLst>
                                      </p:cBhvr>
                                      <p:tavLst>
                                        <p:tav tm="0">
                                          <p:val>
                                            <p:strVal val="1+#ppt_h/2"/>
                                          </p:val>
                                        </p:tav>
                                        <p:tav tm="100000">
                                          <p:val>
                                            <p:strVal val="#ppt_y"/>
                                          </p:val>
                                        </p:tav>
                                      </p:tavLst>
                                    </p:anim>
                                  </p:childTnLst>
                                </p:cTn>
                              </p:par>
                            </p:childTnLst>
                          </p:cTn>
                        </p:par>
                        <p:par>
                          <p:cTn id="27" fill="hold">
                            <p:stCondLst>
                              <p:cond delay="3000"/>
                            </p:stCondLst>
                            <p:childTnLst>
                              <p:par>
                                <p:cTn id="28" presetID="53" presetClass="entr" presetSubtype="16" fill="hold" grpId="0" nodeType="afterEffect">
                                  <p:stCondLst>
                                    <p:cond delay="0"/>
                                  </p:stCondLst>
                                  <p:childTnLst>
                                    <p:set>
                                      <p:cBhvr>
                                        <p:cTn id="29" dur="1" fill="hold">
                                          <p:stCondLst>
                                            <p:cond delay="0"/>
                                          </p:stCondLst>
                                        </p:cTn>
                                        <p:tgtEl>
                                          <p:spTgt spid="16"/>
                                        </p:tgtEl>
                                        <p:attrNameLst>
                                          <p:attrName>style.visibility</p:attrName>
                                        </p:attrNameLst>
                                      </p:cBhvr>
                                      <p:to>
                                        <p:strVal val="visible"/>
                                      </p:to>
                                    </p:set>
                                    <p:anim calcmode="lin" valueType="num">
                                      <p:cBhvr>
                                        <p:cTn id="30" dur="500" fill="hold"/>
                                        <p:tgtEl>
                                          <p:spTgt spid="16"/>
                                        </p:tgtEl>
                                        <p:attrNameLst>
                                          <p:attrName>ppt_w</p:attrName>
                                        </p:attrNameLst>
                                      </p:cBhvr>
                                      <p:tavLst>
                                        <p:tav tm="0">
                                          <p:val>
                                            <p:fltVal val="0"/>
                                          </p:val>
                                        </p:tav>
                                        <p:tav tm="100000">
                                          <p:val>
                                            <p:strVal val="#ppt_w"/>
                                          </p:val>
                                        </p:tav>
                                      </p:tavLst>
                                    </p:anim>
                                    <p:anim calcmode="lin" valueType="num">
                                      <p:cBhvr>
                                        <p:cTn id="31" dur="500" fill="hold"/>
                                        <p:tgtEl>
                                          <p:spTgt spid="16"/>
                                        </p:tgtEl>
                                        <p:attrNameLst>
                                          <p:attrName>ppt_h</p:attrName>
                                        </p:attrNameLst>
                                      </p:cBhvr>
                                      <p:tavLst>
                                        <p:tav tm="0">
                                          <p:val>
                                            <p:fltVal val="0"/>
                                          </p:val>
                                        </p:tav>
                                        <p:tav tm="100000">
                                          <p:val>
                                            <p:strVal val="#ppt_h"/>
                                          </p:val>
                                        </p:tav>
                                      </p:tavLst>
                                    </p:anim>
                                    <p:animEffect transition="in" filter="fade">
                                      <p:cBhvr>
                                        <p:cTn id="32" dur="500"/>
                                        <p:tgtEl>
                                          <p:spTgt spid="16"/>
                                        </p:tgtEl>
                                      </p:cBhvr>
                                    </p:animEffect>
                                  </p:childTnLst>
                                </p:cTn>
                              </p:par>
                            </p:childTnLst>
                          </p:cTn>
                        </p:par>
                        <p:par>
                          <p:cTn id="33" fill="hold">
                            <p:stCondLst>
                              <p:cond delay="3500"/>
                            </p:stCondLst>
                            <p:childTnLst>
                              <p:par>
                                <p:cTn id="34" presetID="6" presetClass="emph" presetSubtype="0" decel="100000" fill="hold" grpId="1" nodeType="afterEffect">
                                  <p:stCondLst>
                                    <p:cond delay="0"/>
                                  </p:stCondLst>
                                  <p:childTnLst>
                                    <p:animScale>
                                      <p:cBhvr>
                                        <p:cTn id="35" dur="500" fill="hold"/>
                                        <p:tgtEl>
                                          <p:spTgt spid="16"/>
                                        </p:tgtEl>
                                      </p:cBhvr>
                                      <p:by x="120000" y="120000"/>
                                    </p:animScale>
                                  </p:childTnLst>
                                </p:cTn>
                              </p:par>
                            </p:childTnLst>
                          </p:cTn>
                        </p:par>
                        <p:par>
                          <p:cTn id="36" fill="hold">
                            <p:stCondLst>
                              <p:cond delay="4000"/>
                            </p:stCondLst>
                            <p:childTnLst>
                              <p:par>
                                <p:cTn id="37" presetID="6" presetClass="emph" presetSubtype="0" decel="100000" fill="hold" grpId="2" nodeType="afterEffect">
                                  <p:stCondLst>
                                    <p:cond delay="0"/>
                                  </p:stCondLst>
                                  <p:childTnLst>
                                    <p:animScale>
                                      <p:cBhvr>
                                        <p:cTn id="38" dur="500" fill="hold"/>
                                        <p:tgtEl>
                                          <p:spTgt spid="16"/>
                                        </p:tgtEl>
                                      </p:cBhvr>
                                      <p:by x="83000" y="83000"/>
                                    </p:animScale>
                                  </p:childTnLst>
                                </p:cTn>
                              </p:par>
                            </p:childTnLst>
                          </p:cTn>
                        </p:par>
                        <p:par>
                          <p:cTn id="39" fill="hold">
                            <p:stCondLst>
                              <p:cond delay="4500"/>
                            </p:stCondLst>
                            <p:childTnLst>
                              <p:par>
                                <p:cTn id="40" presetID="41" presetClass="entr" presetSubtype="0" fill="hold" grpId="0" nodeType="afterEffect">
                                  <p:stCondLst>
                                    <p:cond delay="0"/>
                                  </p:stCondLst>
                                  <p:iterate type="lt">
                                    <p:tmPct val="10000"/>
                                  </p:iterate>
                                  <p:childTnLst>
                                    <p:set>
                                      <p:cBhvr>
                                        <p:cTn id="41" dur="1" fill="hold">
                                          <p:stCondLst>
                                            <p:cond delay="0"/>
                                          </p:stCondLst>
                                        </p:cTn>
                                        <p:tgtEl>
                                          <p:spTgt spid="17"/>
                                        </p:tgtEl>
                                        <p:attrNameLst>
                                          <p:attrName>style.visibility</p:attrName>
                                        </p:attrNameLst>
                                      </p:cBhvr>
                                      <p:to>
                                        <p:strVal val="visible"/>
                                      </p:to>
                                    </p:set>
                                    <p:anim calcmode="lin" valueType="num">
                                      <p:cBhvr>
                                        <p:cTn id="42" dur="500" fill="hold"/>
                                        <p:tgtEl>
                                          <p:spTgt spid="17"/>
                                        </p:tgtEl>
                                        <p:attrNameLst>
                                          <p:attrName>ppt_x</p:attrName>
                                        </p:attrNameLst>
                                      </p:cBhvr>
                                      <p:tavLst>
                                        <p:tav tm="0">
                                          <p:val>
                                            <p:strVal val="#ppt_x"/>
                                          </p:val>
                                        </p:tav>
                                        <p:tav tm="50000">
                                          <p:val>
                                            <p:strVal val="#ppt_x+.1"/>
                                          </p:val>
                                        </p:tav>
                                        <p:tav tm="100000">
                                          <p:val>
                                            <p:strVal val="#ppt_x"/>
                                          </p:val>
                                        </p:tav>
                                      </p:tavLst>
                                    </p:anim>
                                    <p:anim calcmode="lin" valueType="num">
                                      <p:cBhvr>
                                        <p:cTn id="43" dur="500" fill="hold"/>
                                        <p:tgtEl>
                                          <p:spTgt spid="17"/>
                                        </p:tgtEl>
                                        <p:attrNameLst>
                                          <p:attrName>ppt_y</p:attrName>
                                        </p:attrNameLst>
                                      </p:cBhvr>
                                      <p:tavLst>
                                        <p:tav tm="0">
                                          <p:val>
                                            <p:strVal val="#ppt_y"/>
                                          </p:val>
                                        </p:tav>
                                        <p:tav tm="100000">
                                          <p:val>
                                            <p:strVal val="#ppt_y"/>
                                          </p:val>
                                        </p:tav>
                                      </p:tavLst>
                                    </p:anim>
                                    <p:anim calcmode="lin" valueType="num">
                                      <p:cBhvr>
                                        <p:cTn id="44" dur="500" fill="hold"/>
                                        <p:tgtEl>
                                          <p:spTgt spid="17"/>
                                        </p:tgtEl>
                                        <p:attrNameLst>
                                          <p:attrName>ppt_h</p:attrName>
                                        </p:attrNameLst>
                                      </p:cBhvr>
                                      <p:tavLst>
                                        <p:tav tm="0">
                                          <p:val>
                                            <p:strVal val="#ppt_h/10"/>
                                          </p:val>
                                        </p:tav>
                                        <p:tav tm="50000">
                                          <p:val>
                                            <p:strVal val="#ppt_h+.01"/>
                                          </p:val>
                                        </p:tav>
                                        <p:tav tm="100000">
                                          <p:val>
                                            <p:strVal val="#ppt_h"/>
                                          </p:val>
                                        </p:tav>
                                      </p:tavLst>
                                    </p:anim>
                                    <p:anim calcmode="lin" valueType="num">
                                      <p:cBhvr>
                                        <p:cTn id="45" dur="500" fill="hold"/>
                                        <p:tgtEl>
                                          <p:spTgt spid="17"/>
                                        </p:tgtEl>
                                        <p:attrNameLst>
                                          <p:attrName>ppt_w</p:attrName>
                                        </p:attrNameLst>
                                      </p:cBhvr>
                                      <p:tavLst>
                                        <p:tav tm="0">
                                          <p:val>
                                            <p:strVal val="#ppt_w/10"/>
                                          </p:val>
                                        </p:tav>
                                        <p:tav tm="50000">
                                          <p:val>
                                            <p:strVal val="#ppt_w+.01"/>
                                          </p:val>
                                        </p:tav>
                                        <p:tav tm="100000">
                                          <p:val>
                                            <p:strVal val="#ppt_w"/>
                                          </p:val>
                                        </p:tav>
                                      </p:tavLst>
                                    </p:anim>
                                    <p:animEffect transition="in" filter="fade">
                                      <p:cBhvr>
                                        <p:cTn id="46" dur="500" tmFilter="0,0; .5, 1; 1, 1"/>
                                        <p:tgtEl>
                                          <p:spTgt spid="17"/>
                                        </p:tgtEl>
                                      </p:cBhvr>
                                    </p:animEffect>
                                  </p:childTnLst>
                                </p:cTn>
                              </p:par>
                            </p:childTnLst>
                          </p:cTn>
                        </p:par>
                        <p:par>
                          <p:cTn id="47" fill="hold">
                            <p:stCondLst>
                              <p:cond delay="5500"/>
                            </p:stCondLst>
                            <p:childTnLst>
                              <p:par>
                                <p:cTn id="48" presetID="41" presetClass="entr" presetSubtype="0" fill="hold" grpId="0" nodeType="afterEffect">
                                  <p:stCondLst>
                                    <p:cond delay="0"/>
                                  </p:stCondLst>
                                  <p:iterate type="lt">
                                    <p:tmPct val="10000"/>
                                  </p:iterate>
                                  <p:childTnLst>
                                    <p:set>
                                      <p:cBhvr>
                                        <p:cTn id="49" dur="1" fill="hold">
                                          <p:stCondLst>
                                            <p:cond delay="0"/>
                                          </p:stCondLst>
                                        </p:cTn>
                                        <p:tgtEl>
                                          <p:spTgt spid="18"/>
                                        </p:tgtEl>
                                        <p:attrNameLst>
                                          <p:attrName>style.visibility</p:attrName>
                                        </p:attrNameLst>
                                      </p:cBhvr>
                                      <p:to>
                                        <p:strVal val="visible"/>
                                      </p:to>
                                    </p:set>
                                    <p:anim calcmode="lin" valueType="num">
                                      <p:cBhvr>
                                        <p:cTn id="50" dur="500" fill="hold"/>
                                        <p:tgtEl>
                                          <p:spTgt spid="18"/>
                                        </p:tgtEl>
                                        <p:attrNameLst>
                                          <p:attrName>ppt_x</p:attrName>
                                        </p:attrNameLst>
                                      </p:cBhvr>
                                      <p:tavLst>
                                        <p:tav tm="0">
                                          <p:val>
                                            <p:strVal val="#ppt_x"/>
                                          </p:val>
                                        </p:tav>
                                        <p:tav tm="50000">
                                          <p:val>
                                            <p:strVal val="#ppt_x+.1"/>
                                          </p:val>
                                        </p:tav>
                                        <p:tav tm="100000">
                                          <p:val>
                                            <p:strVal val="#ppt_x"/>
                                          </p:val>
                                        </p:tav>
                                      </p:tavLst>
                                    </p:anim>
                                    <p:anim calcmode="lin" valueType="num">
                                      <p:cBhvr>
                                        <p:cTn id="51" dur="500" fill="hold"/>
                                        <p:tgtEl>
                                          <p:spTgt spid="18"/>
                                        </p:tgtEl>
                                        <p:attrNameLst>
                                          <p:attrName>ppt_y</p:attrName>
                                        </p:attrNameLst>
                                      </p:cBhvr>
                                      <p:tavLst>
                                        <p:tav tm="0">
                                          <p:val>
                                            <p:strVal val="#ppt_y"/>
                                          </p:val>
                                        </p:tav>
                                        <p:tav tm="100000">
                                          <p:val>
                                            <p:strVal val="#ppt_y"/>
                                          </p:val>
                                        </p:tav>
                                      </p:tavLst>
                                    </p:anim>
                                    <p:anim calcmode="lin" valueType="num">
                                      <p:cBhvr>
                                        <p:cTn id="52" dur="500" fill="hold"/>
                                        <p:tgtEl>
                                          <p:spTgt spid="18"/>
                                        </p:tgtEl>
                                        <p:attrNameLst>
                                          <p:attrName>ppt_h</p:attrName>
                                        </p:attrNameLst>
                                      </p:cBhvr>
                                      <p:tavLst>
                                        <p:tav tm="0">
                                          <p:val>
                                            <p:strVal val="#ppt_h/10"/>
                                          </p:val>
                                        </p:tav>
                                        <p:tav tm="50000">
                                          <p:val>
                                            <p:strVal val="#ppt_h+.01"/>
                                          </p:val>
                                        </p:tav>
                                        <p:tav tm="100000">
                                          <p:val>
                                            <p:strVal val="#ppt_h"/>
                                          </p:val>
                                        </p:tav>
                                      </p:tavLst>
                                    </p:anim>
                                    <p:anim calcmode="lin" valueType="num">
                                      <p:cBhvr>
                                        <p:cTn id="53" dur="500" fill="hold"/>
                                        <p:tgtEl>
                                          <p:spTgt spid="18"/>
                                        </p:tgtEl>
                                        <p:attrNameLst>
                                          <p:attrName>ppt_w</p:attrName>
                                        </p:attrNameLst>
                                      </p:cBhvr>
                                      <p:tavLst>
                                        <p:tav tm="0">
                                          <p:val>
                                            <p:strVal val="#ppt_w/10"/>
                                          </p:val>
                                        </p:tav>
                                        <p:tav tm="50000">
                                          <p:val>
                                            <p:strVal val="#ppt_w+.01"/>
                                          </p:val>
                                        </p:tav>
                                        <p:tav tm="100000">
                                          <p:val>
                                            <p:strVal val="#ppt_w"/>
                                          </p:val>
                                        </p:tav>
                                      </p:tavLst>
                                    </p:anim>
                                    <p:animEffect transition="in" filter="fade">
                                      <p:cBhvr>
                                        <p:cTn id="54" dur="500" tmFilter="0,0; .5, 1; 1, 1"/>
                                        <p:tgtEl>
                                          <p:spTgt spid="18"/>
                                        </p:tgtEl>
                                      </p:cBhvr>
                                    </p:animEffect>
                                  </p:childTnLst>
                                </p:cTn>
                              </p:par>
                            </p:childTnLst>
                          </p:cTn>
                        </p:par>
                        <p:par>
                          <p:cTn id="55" fill="hold">
                            <p:stCondLst>
                              <p:cond delay="6400"/>
                            </p:stCondLst>
                            <p:childTnLst>
                              <p:par>
                                <p:cTn id="56" presetID="41" presetClass="entr" presetSubtype="0" fill="hold" grpId="0" nodeType="afterEffect">
                                  <p:stCondLst>
                                    <p:cond delay="0"/>
                                  </p:stCondLst>
                                  <p:iterate type="lt">
                                    <p:tmPct val="10000"/>
                                  </p:iterate>
                                  <p:childTnLst>
                                    <p:set>
                                      <p:cBhvr>
                                        <p:cTn id="57" dur="1" fill="hold">
                                          <p:stCondLst>
                                            <p:cond delay="0"/>
                                          </p:stCondLst>
                                        </p:cTn>
                                        <p:tgtEl>
                                          <p:spTgt spid="19"/>
                                        </p:tgtEl>
                                        <p:attrNameLst>
                                          <p:attrName>style.visibility</p:attrName>
                                        </p:attrNameLst>
                                      </p:cBhvr>
                                      <p:to>
                                        <p:strVal val="visible"/>
                                      </p:to>
                                    </p:set>
                                    <p:anim calcmode="lin" valueType="num">
                                      <p:cBhvr>
                                        <p:cTn id="58" dur="500" fill="hold"/>
                                        <p:tgtEl>
                                          <p:spTgt spid="19"/>
                                        </p:tgtEl>
                                        <p:attrNameLst>
                                          <p:attrName>ppt_x</p:attrName>
                                        </p:attrNameLst>
                                      </p:cBhvr>
                                      <p:tavLst>
                                        <p:tav tm="0">
                                          <p:val>
                                            <p:strVal val="#ppt_x"/>
                                          </p:val>
                                        </p:tav>
                                        <p:tav tm="50000">
                                          <p:val>
                                            <p:strVal val="#ppt_x+.1"/>
                                          </p:val>
                                        </p:tav>
                                        <p:tav tm="100000">
                                          <p:val>
                                            <p:strVal val="#ppt_x"/>
                                          </p:val>
                                        </p:tav>
                                      </p:tavLst>
                                    </p:anim>
                                    <p:anim calcmode="lin" valueType="num">
                                      <p:cBhvr>
                                        <p:cTn id="59" dur="500" fill="hold"/>
                                        <p:tgtEl>
                                          <p:spTgt spid="19"/>
                                        </p:tgtEl>
                                        <p:attrNameLst>
                                          <p:attrName>ppt_y</p:attrName>
                                        </p:attrNameLst>
                                      </p:cBhvr>
                                      <p:tavLst>
                                        <p:tav tm="0">
                                          <p:val>
                                            <p:strVal val="#ppt_y"/>
                                          </p:val>
                                        </p:tav>
                                        <p:tav tm="100000">
                                          <p:val>
                                            <p:strVal val="#ppt_y"/>
                                          </p:val>
                                        </p:tav>
                                      </p:tavLst>
                                    </p:anim>
                                    <p:anim calcmode="lin" valueType="num">
                                      <p:cBhvr>
                                        <p:cTn id="60" dur="500" fill="hold"/>
                                        <p:tgtEl>
                                          <p:spTgt spid="19"/>
                                        </p:tgtEl>
                                        <p:attrNameLst>
                                          <p:attrName>ppt_h</p:attrName>
                                        </p:attrNameLst>
                                      </p:cBhvr>
                                      <p:tavLst>
                                        <p:tav tm="0">
                                          <p:val>
                                            <p:strVal val="#ppt_h/10"/>
                                          </p:val>
                                        </p:tav>
                                        <p:tav tm="50000">
                                          <p:val>
                                            <p:strVal val="#ppt_h+.01"/>
                                          </p:val>
                                        </p:tav>
                                        <p:tav tm="100000">
                                          <p:val>
                                            <p:strVal val="#ppt_h"/>
                                          </p:val>
                                        </p:tav>
                                      </p:tavLst>
                                    </p:anim>
                                    <p:anim calcmode="lin" valueType="num">
                                      <p:cBhvr>
                                        <p:cTn id="61" dur="500" fill="hold"/>
                                        <p:tgtEl>
                                          <p:spTgt spid="19"/>
                                        </p:tgtEl>
                                        <p:attrNameLst>
                                          <p:attrName>ppt_w</p:attrName>
                                        </p:attrNameLst>
                                      </p:cBhvr>
                                      <p:tavLst>
                                        <p:tav tm="0">
                                          <p:val>
                                            <p:strVal val="#ppt_w/10"/>
                                          </p:val>
                                        </p:tav>
                                        <p:tav tm="50000">
                                          <p:val>
                                            <p:strVal val="#ppt_w+.01"/>
                                          </p:val>
                                        </p:tav>
                                        <p:tav tm="100000">
                                          <p:val>
                                            <p:strVal val="#ppt_w"/>
                                          </p:val>
                                        </p:tav>
                                      </p:tavLst>
                                    </p:anim>
                                    <p:animEffect transition="in" filter="fade">
                                      <p:cBhvr>
                                        <p:cTn id="62" dur="500" tmFilter="0,0; .5, 1; 1, 1"/>
                                        <p:tgtEl>
                                          <p:spTgt spid="19"/>
                                        </p:tgtEl>
                                      </p:cBhvr>
                                    </p:animEffect>
                                  </p:childTnLst>
                                </p:cTn>
                              </p:par>
                            </p:childTnLst>
                          </p:cTn>
                        </p:par>
                        <p:par>
                          <p:cTn id="63" fill="hold">
                            <p:stCondLst>
                              <p:cond delay="7300"/>
                            </p:stCondLst>
                            <p:childTnLst>
                              <p:par>
                                <p:cTn id="64" presetID="41" presetClass="entr" presetSubtype="0" fill="hold" grpId="0" nodeType="afterEffect">
                                  <p:stCondLst>
                                    <p:cond delay="0"/>
                                  </p:stCondLst>
                                  <p:iterate type="lt">
                                    <p:tmPct val="10000"/>
                                  </p:iterate>
                                  <p:childTnLst>
                                    <p:set>
                                      <p:cBhvr>
                                        <p:cTn id="65" dur="1" fill="hold">
                                          <p:stCondLst>
                                            <p:cond delay="0"/>
                                          </p:stCondLst>
                                        </p:cTn>
                                        <p:tgtEl>
                                          <p:spTgt spid="20"/>
                                        </p:tgtEl>
                                        <p:attrNameLst>
                                          <p:attrName>style.visibility</p:attrName>
                                        </p:attrNameLst>
                                      </p:cBhvr>
                                      <p:to>
                                        <p:strVal val="visible"/>
                                      </p:to>
                                    </p:set>
                                    <p:anim calcmode="lin" valueType="num">
                                      <p:cBhvr>
                                        <p:cTn id="66" dur="500" fill="hold"/>
                                        <p:tgtEl>
                                          <p:spTgt spid="20"/>
                                        </p:tgtEl>
                                        <p:attrNameLst>
                                          <p:attrName>ppt_x</p:attrName>
                                        </p:attrNameLst>
                                      </p:cBhvr>
                                      <p:tavLst>
                                        <p:tav tm="0">
                                          <p:val>
                                            <p:strVal val="#ppt_x"/>
                                          </p:val>
                                        </p:tav>
                                        <p:tav tm="50000">
                                          <p:val>
                                            <p:strVal val="#ppt_x+.1"/>
                                          </p:val>
                                        </p:tav>
                                        <p:tav tm="100000">
                                          <p:val>
                                            <p:strVal val="#ppt_x"/>
                                          </p:val>
                                        </p:tav>
                                      </p:tavLst>
                                    </p:anim>
                                    <p:anim calcmode="lin" valueType="num">
                                      <p:cBhvr>
                                        <p:cTn id="67" dur="500" fill="hold"/>
                                        <p:tgtEl>
                                          <p:spTgt spid="20"/>
                                        </p:tgtEl>
                                        <p:attrNameLst>
                                          <p:attrName>ppt_y</p:attrName>
                                        </p:attrNameLst>
                                      </p:cBhvr>
                                      <p:tavLst>
                                        <p:tav tm="0">
                                          <p:val>
                                            <p:strVal val="#ppt_y"/>
                                          </p:val>
                                        </p:tav>
                                        <p:tav tm="100000">
                                          <p:val>
                                            <p:strVal val="#ppt_y"/>
                                          </p:val>
                                        </p:tav>
                                      </p:tavLst>
                                    </p:anim>
                                    <p:anim calcmode="lin" valueType="num">
                                      <p:cBhvr>
                                        <p:cTn id="68" dur="500" fill="hold"/>
                                        <p:tgtEl>
                                          <p:spTgt spid="20"/>
                                        </p:tgtEl>
                                        <p:attrNameLst>
                                          <p:attrName>ppt_h</p:attrName>
                                        </p:attrNameLst>
                                      </p:cBhvr>
                                      <p:tavLst>
                                        <p:tav tm="0">
                                          <p:val>
                                            <p:strVal val="#ppt_h/10"/>
                                          </p:val>
                                        </p:tav>
                                        <p:tav tm="50000">
                                          <p:val>
                                            <p:strVal val="#ppt_h+.01"/>
                                          </p:val>
                                        </p:tav>
                                        <p:tav tm="100000">
                                          <p:val>
                                            <p:strVal val="#ppt_h"/>
                                          </p:val>
                                        </p:tav>
                                      </p:tavLst>
                                    </p:anim>
                                    <p:anim calcmode="lin" valueType="num">
                                      <p:cBhvr>
                                        <p:cTn id="69" dur="500" fill="hold"/>
                                        <p:tgtEl>
                                          <p:spTgt spid="20"/>
                                        </p:tgtEl>
                                        <p:attrNameLst>
                                          <p:attrName>ppt_w</p:attrName>
                                        </p:attrNameLst>
                                      </p:cBhvr>
                                      <p:tavLst>
                                        <p:tav tm="0">
                                          <p:val>
                                            <p:strVal val="#ppt_w/10"/>
                                          </p:val>
                                        </p:tav>
                                        <p:tav tm="50000">
                                          <p:val>
                                            <p:strVal val="#ppt_w+.01"/>
                                          </p:val>
                                        </p:tav>
                                        <p:tav tm="100000">
                                          <p:val>
                                            <p:strVal val="#ppt_w"/>
                                          </p:val>
                                        </p:tav>
                                      </p:tavLst>
                                    </p:anim>
                                    <p:animEffect transition="in" filter="fade">
                                      <p:cBhvr>
                                        <p:cTn id="70" dur="500" tmFilter="0,0; .5, 1; 1, 1"/>
                                        <p:tgtEl>
                                          <p:spTgt spid="20"/>
                                        </p:tgtEl>
                                      </p:cBhvr>
                                    </p:animEffect>
                                  </p:childTnLst>
                                </p:cTn>
                              </p:par>
                            </p:childTnLst>
                          </p:cTn>
                        </p:par>
                        <p:par>
                          <p:cTn id="71" fill="hold">
                            <p:stCondLst>
                              <p:cond delay="8200"/>
                            </p:stCondLst>
                            <p:childTnLst>
                              <p:par>
                                <p:cTn id="72" presetID="41" presetClass="entr" presetSubtype="0" fill="hold" grpId="0" nodeType="afterEffect">
                                  <p:stCondLst>
                                    <p:cond delay="0"/>
                                  </p:stCondLst>
                                  <p:iterate type="lt">
                                    <p:tmPct val="10000"/>
                                  </p:iterate>
                                  <p:childTnLst>
                                    <p:set>
                                      <p:cBhvr>
                                        <p:cTn id="73" dur="1" fill="hold">
                                          <p:stCondLst>
                                            <p:cond delay="0"/>
                                          </p:stCondLst>
                                        </p:cTn>
                                        <p:tgtEl>
                                          <p:spTgt spid="21"/>
                                        </p:tgtEl>
                                        <p:attrNameLst>
                                          <p:attrName>style.visibility</p:attrName>
                                        </p:attrNameLst>
                                      </p:cBhvr>
                                      <p:to>
                                        <p:strVal val="visible"/>
                                      </p:to>
                                    </p:set>
                                    <p:anim calcmode="lin" valueType="num">
                                      <p:cBhvr>
                                        <p:cTn id="74" dur="500" fill="hold"/>
                                        <p:tgtEl>
                                          <p:spTgt spid="21"/>
                                        </p:tgtEl>
                                        <p:attrNameLst>
                                          <p:attrName>ppt_x</p:attrName>
                                        </p:attrNameLst>
                                      </p:cBhvr>
                                      <p:tavLst>
                                        <p:tav tm="0">
                                          <p:val>
                                            <p:strVal val="#ppt_x"/>
                                          </p:val>
                                        </p:tav>
                                        <p:tav tm="50000">
                                          <p:val>
                                            <p:strVal val="#ppt_x+.1"/>
                                          </p:val>
                                        </p:tav>
                                        <p:tav tm="100000">
                                          <p:val>
                                            <p:strVal val="#ppt_x"/>
                                          </p:val>
                                        </p:tav>
                                      </p:tavLst>
                                    </p:anim>
                                    <p:anim calcmode="lin" valueType="num">
                                      <p:cBhvr>
                                        <p:cTn id="75" dur="500" fill="hold"/>
                                        <p:tgtEl>
                                          <p:spTgt spid="21"/>
                                        </p:tgtEl>
                                        <p:attrNameLst>
                                          <p:attrName>ppt_y</p:attrName>
                                        </p:attrNameLst>
                                      </p:cBhvr>
                                      <p:tavLst>
                                        <p:tav tm="0">
                                          <p:val>
                                            <p:strVal val="#ppt_y"/>
                                          </p:val>
                                        </p:tav>
                                        <p:tav tm="100000">
                                          <p:val>
                                            <p:strVal val="#ppt_y"/>
                                          </p:val>
                                        </p:tav>
                                      </p:tavLst>
                                    </p:anim>
                                    <p:anim calcmode="lin" valueType="num">
                                      <p:cBhvr>
                                        <p:cTn id="76" dur="500" fill="hold"/>
                                        <p:tgtEl>
                                          <p:spTgt spid="21"/>
                                        </p:tgtEl>
                                        <p:attrNameLst>
                                          <p:attrName>ppt_h</p:attrName>
                                        </p:attrNameLst>
                                      </p:cBhvr>
                                      <p:tavLst>
                                        <p:tav tm="0">
                                          <p:val>
                                            <p:strVal val="#ppt_h/10"/>
                                          </p:val>
                                        </p:tav>
                                        <p:tav tm="50000">
                                          <p:val>
                                            <p:strVal val="#ppt_h+.01"/>
                                          </p:val>
                                        </p:tav>
                                        <p:tav tm="100000">
                                          <p:val>
                                            <p:strVal val="#ppt_h"/>
                                          </p:val>
                                        </p:tav>
                                      </p:tavLst>
                                    </p:anim>
                                    <p:anim calcmode="lin" valueType="num">
                                      <p:cBhvr>
                                        <p:cTn id="77" dur="500" fill="hold"/>
                                        <p:tgtEl>
                                          <p:spTgt spid="21"/>
                                        </p:tgtEl>
                                        <p:attrNameLst>
                                          <p:attrName>ppt_w</p:attrName>
                                        </p:attrNameLst>
                                      </p:cBhvr>
                                      <p:tavLst>
                                        <p:tav tm="0">
                                          <p:val>
                                            <p:strVal val="#ppt_w/10"/>
                                          </p:val>
                                        </p:tav>
                                        <p:tav tm="50000">
                                          <p:val>
                                            <p:strVal val="#ppt_w+.01"/>
                                          </p:val>
                                        </p:tav>
                                        <p:tav tm="100000">
                                          <p:val>
                                            <p:strVal val="#ppt_w"/>
                                          </p:val>
                                        </p:tav>
                                      </p:tavLst>
                                    </p:anim>
                                    <p:animEffect transition="in" filter="fade">
                                      <p:cBhvr>
                                        <p:cTn id="78" dur="500" tmFilter="0,0; .5, 1; 1, 1"/>
                                        <p:tgtEl>
                                          <p:spTgt spid="21"/>
                                        </p:tgtEl>
                                      </p:cBhvr>
                                    </p:animEffect>
                                  </p:childTnLst>
                                </p:cTn>
                              </p:par>
                            </p:childTnLst>
                          </p:cTn>
                        </p:par>
                        <p:par>
                          <p:cTn id="79" fill="hold">
                            <p:stCondLst>
                              <p:cond delay="9200"/>
                            </p:stCondLst>
                            <p:childTnLst>
                              <p:par>
                                <p:cTn id="80" presetID="41" presetClass="entr" presetSubtype="0" fill="hold" grpId="0" nodeType="afterEffect">
                                  <p:stCondLst>
                                    <p:cond delay="0"/>
                                  </p:stCondLst>
                                  <p:iterate type="lt">
                                    <p:tmPct val="10000"/>
                                  </p:iterate>
                                  <p:childTnLst>
                                    <p:set>
                                      <p:cBhvr>
                                        <p:cTn id="81" dur="1" fill="hold">
                                          <p:stCondLst>
                                            <p:cond delay="0"/>
                                          </p:stCondLst>
                                        </p:cTn>
                                        <p:tgtEl>
                                          <p:spTgt spid="22"/>
                                        </p:tgtEl>
                                        <p:attrNameLst>
                                          <p:attrName>style.visibility</p:attrName>
                                        </p:attrNameLst>
                                      </p:cBhvr>
                                      <p:to>
                                        <p:strVal val="visible"/>
                                      </p:to>
                                    </p:set>
                                    <p:anim calcmode="lin" valueType="num">
                                      <p:cBhvr>
                                        <p:cTn id="82" dur="500" fill="hold"/>
                                        <p:tgtEl>
                                          <p:spTgt spid="22"/>
                                        </p:tgtEl>
                                        <p:attrNameLst>
                                          <p:attrName>ppt_x</p:attrName>
                                        </p:attrNameLst>
                                      </p:cBhvr>
                                      <p:tavLst>
                                        <p:tav tm="0">
                                          <p:val>
                                            <p:strVal val="#ppt_x"/>
                                          </p:val>
                                        </p:tav>
                                        <p:tav tm="50000">
                                          <p:val>
                                            <p:strVal val="#ppt_x+.1"/>
                                          </p:val>
                                        </p:tav>
                                        <p:tav tm="100000">
                                          <p:val>
                                            <p:strVal val="#ppt_x"/>
                                          </p:val>
                                        </p:tav>
                                      </p:tavLst>
                                    </p:anim>
                                    <p:anim calcmode="lin" valueType="num">
                                      <p:cBhvr>
                                        <p:cTn id="83" dur="500" fill="hold"/>
                                        <p:tgtEl>
                                          <p:spTgt spid="22"/>
                                        </p:tgtEl>
                                        <p:attrNameLst>
                                          <p:attrName>ppt_y</p:attrName>
                                        </p:attrNameLst>
                                      </p:cBhvr>
                                      <p:tavLst>
                                        <p:tav tm="0">
                                          <p:val>
                                            <p:strVal val="#ppt_y"/>
                                          </p:val>
                                        </p:tav>
                                        <p:tav tm="100000">
                                          <p:val>
                                            <p:strVal val="#ppt_y"/>
                                          </p:val>
                                        </p:tav>
                                      </p:tavLst>
                                    </p:anim>
                                    <p:anim calcmode="lin" valueType="num">
                                      <p:cBhvr>
                                        <p:cTn id="84" dur="500" fill="hold"/>
                                        <p:tgtEl>
                                          <p:spTgt spid="22"/>
                                        </p:tgtEl>
                                        <p:attrNameLst>
                                          <p:attrName>ppt_h</p:attrName>
                                        </p:attrNameLst>
                                      </p:cBhvr>
                                      <p:tavLst>
                                        <p:tav tm="0">
                                          <p:val>
                                            <p:strVal val="#ppt_h/10"/>
                                          </p:val>
                                        </p:tav>
                                        <p:tav tm="50000">
                                          <p:val>
                                            <p:strVal val="#ppt_h+.01"/>
                                          </p:val>
                                        </p:tav>
                                        <p:tav tm="100000">
                                          <p:val>
                                            <p:strVal val="#ppt_h"/>
                                          </p:val>
                                        </p:tav>
                                      </p:tavLst>
                                    </p:anim>
                                    <p:anim calcmode="lin" valueType="num">
                                      <p:cBhvr>
                                        <p:cTn id="85" dur="500" fill="hold"/>
                                        <p:tgtEl>
                                          <p:spTgt spid="22"/>
                                        </p:tgtEl>
                                        <p:attrNameLst>
                                          <p:attrName>ppt_w</p:attrName>
                                        </p:attrNameLst>
                                      </p:cBhvr>
                                      <p:tavLst>
                                        <p:tav tm="0">
                                          <p:val>
                                            <p:strVal val="#ppt_w/10"/>
                                          </p:val>
                                        </p:tav>
                                        <p:tav tm="50000">
                                          <p:val>
                                            <p:strVal val="#ppt_w+.01"/>
                                          </p:val>
                                        </p:tav>
                                        <p:tav tm="100000">
                                          <p:val>
                                            <p:strVal val="#ppt_w"/>
                                          </p:val>
                                        </p:tav>
                                      </p:tavLst>
                                    </p:anim>
                                    <p:animEffect transition="in" filter="fade">
                                      <p:cBhvr>
                                        <p:cTn id="86" dur="500" tmFilter="0,0; .5, 1; 1, 1"/>
                                        <p:tgtEl>
                                          <p:spTgt spid="22"/>
                                        </p:tgtEl>
                                      </p:cBhvr>
                                    </p:animEffect>
                                  </p:childTnLst>
                                </p:cTn>
                              </p:par>
                            </p:childTnLst>
                          </p:cTn>
                        </p:par>
                        <p:par>
                          <p:cTn id="87" fill="hold">
                            <p:stCondLst>
                              <p:cond delay="10000"/>
                            </p:stCondLst>
                            <p:childTnLst>
                              <p:par>
                                <p:cTn id="88" presetID="41" presetClass="entr" presetSubtype="0" fill="hold" grpId="0" nodeType="afterEffect">
                                  <p:stCondLst>
                                    <p:cond delay="0"/>
                                  </p:stCondLst>
                                  <p:iterate type="lt">
                                    <p:tmPct val="10000"/>
                                  </p:iterate>
                                  <p:childTnLst>
                                    <p:set>
                                      <p:cBhvr>
                                        <p:cTn id="89" dur="1" fill="hold">
                                          <p:stCondLst>
                                            <p:cond delay="0"/>
                                          </p:stCondLst>
                                        </p:cTn>
                                        <p:tgtEl>
                                          <p:spTgt spid="23"/>
                                        </p:tgtEl>
                                        <p:attrNameLst>
                                          <p:attrName>style.visibility</p:attrName>
                                        </p:attrNameLst>
                                      </p:cBhvr>
                                      <p:to>
                                        <p:strVal val="visible"/>
                                      </p:to>
                                    </p:set>
                                    <p:anim calcmode="lin" valueType="num">
                                      <p:cBhvr>
                                        <p:cTn id="90" dur="500" fill="hold"/>
                                        <p:tgtEl>
                                          <p:spTgt spid="23"/>
                                        </p:tgtEl>
                                        <p:attrNameLst>
                                          <p:attrName>ppt_x</p:attrName>
                                        </p:attrNameLst>
                                      </p:cBhvr>
                                      <p:tavLst>
                                        <p:tav tm="0">
                                          <p:val>
                                            <p:strVal val="#ppt_x"/>
                                          </p:val>
                                        </p:tav>
                                        <p:tav tm="50000">
                                          <p:val>
                                            <p:strVal val="#ppt_x+.1"/>
                                          </p:val>
                                        </p:tav>
                                        <p:tav tm="100000">
                                          <p:val>
                                            <p:strVal val="#ppt_x"/>
                                          </p:val>
                                        </p:tav>
                                      </p:tavLst>
                                    </p:anim>
                                    <p:anim calcmode="lin" valueType="num">
                                      <p:cBhvr>
                                        <p:cTn id="91" dur="500" fill="hold"/>
                                        <p:tgtEl>
                                          <p:spTgt spid="23"/>
                                        </p:tgtEl>
                                        <p:attrNameLst>
                                          <p:attrName>ppt_y</p:attrName>
                                        </p:attrNameLst>
                                      </p:cBhvr>
                                      <p:tavLst>
                                        <p:tav tm="0">
                                          <p:val>
                                            <p:strVal val="#ppt_y"/>
                                          </p:val>
                                        </p:tav>
                                        <p:tav tm="100000">
                                          <p:val>
                                            <p:strVal val="#ppt_y"/>
                                          </p:val>
                                        </p:tav>
                                      </p:tavLst>
                                    </p:anim>
                                    <p:anim calcmode="lin" valueType="num">
                                      <p:cBhvr>
                                        <p:cTn id="92" dur="500" fill="hold"/>
                                        <p:tgtEl>
                                          <p:spTgt spid="23"/>
                                        </p:tgtEl>
                                        <p:attrNameLst>
                                          <p:attrName>ppt_h</p:attrName>
                                        </p:attrNameLst>
                                      </p:cBhvr>
                                      <p:tavLst>
                                        <p:tav tm="0">
                                          <p:val>
                                            <p:strVal val="#ppt_h/10"/>
                                          </p:val>
                                        </p:tav>
                                        <p:tav tm="50000">
                                          <p:val>
                                            <p:strVal val="#ppt_h+.01"/>
                                          </p:val>
                                        </p:tav>
                                        <p:tav tm="100000">
                                          <p:val>
                                            <p:strVal val="#ppt_h"/>
                                          </p:val>
                                        </p:tav>
                                      </p:tavLst>
                                    </p:anim>
                                    <p:anim calcmode="lin" valueType="num">
                                      <p:cBhvr>
                                        <p:cTn id="93" dur="500" fill="hold"/>
                                        <p:tgtEl>
                                          <p:spTgt spid="23"/>
                                        </p:tgtEl>
                                        <p:attrNameLst>
                                          <p:attrName>ppt_w</p:attrName>
                                        </p:attrNameLst>
                                      </p:cBhvr>
                                      <p:tavLst>
                                        <p:tav tm="0">
                                          <p:val>
                                            <p:strVal val="#ppt_w/10"/>
                                          </p:val>
                                        </p:tav>
                                        <p:tav tm="50000">
                                          <p:val>
                                            <p:strVal val="#ppt_w+.01"/>
                                          </p:val>
                                        </p:tav>
                                        <p:tav tm="100000">
                                          <p:val>
                                            <p:strVal val="#ppt_w"/>
                                          </p:val>
                                        </p:tav>
                                      </p:tavLst>
                                    </p:anim>
                                    <p:animEffect transition="in" filter="fade">
                                      <p:cBhvr>
                                        <p:cTn id="94" dur="500" tmFilter="0,0; .5, 1; 1, 1"/>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ldLvl="0"/>
      <p:bldP spid="16" grpId="1" bldLvl="0"/>
      <p:bldP spid="16" grpId="2" bldLvl="0"/>
      <p:bldP spid="17" grpId="0"/>
      <p:bldP spid="18" grpId="0"/>
      <p:bldP spid="19" grpId="0"/>
      <p:bldP spid="20" grpId="0"/>
      <p:bldP spid="21" grpId="0"/>
      <p:bldP spid="22" grpId="0"/>
      <p:bldP spid="2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5494904" y="144270"/>
            <a:ext cx="2031325" cy="646331"/>
          </a:xfrm>
          <a:prstGeom prst="rect">
            <a:avLst/>
          </a:prstGeom>
          <a:noFill/>
        </p:spPr>
        <p:txBody>
          <a:bodyPr wrap="none" rtlCol="0">
            <a:spAutoFit/>
          </a:bodyPr>
          <a:lstStyle/>
          <a:p>
            <a:r>
              <a:rPr lang="zh-CN" altLang="en-US" sz="3600" dirty="0">
                <a:solidFill>
                  <a:srgbClr val="C00000"/>
                </a:solidFill>
                <a:cs typeface="+mn-ea"/>
                <a:sym typeface="+mn-lt"/>
              </a:rPr>
              <a:t>主要内容</a:t>
            </a:r>
          </a:p>
        </p:txBody>
      </p:sp>
      <p:sp>
        <p:nvSpPr>
          <p:cNvPr id="13" name="矩形 12">
            <a:extLst>
              <a:ext uri="{FF2B5EF4-FFF2-40B4-BE49-F238E27FC236}">
                <a16:creationId xmlns:a16="http://schemas.microsoft.com/office/drawing/2014/main" id="{1B5A5B69-E56C-44D3-98E6-50DBB9809B58}"/>
              </a:ext>
            </a:extLst>
          </p:cNvPr>
          <p:cNvSpPr/>
          <p:nvPr/>
        </p:nvSpPr>
        <p:spPr>
          <a:xfrm>
            <a:off x="1939425" y="1370567"/>
            <a:ext cx="2614637" cy="523220"/>
          </a:xfrm>
          <a:prstGeom prst="rect">
            <a:avLst/>
          </a:prstGeom>
        </p:spPr>
        <p:txBody>
          <a:bodyPr wrap="square">
            <a:spAutoFit/>
          </a:bodyPr>
          <a:lstStyle/>
          <a:p>
            <a:pPr algn="ctr"/>
            <a:r>
              <a:rPr lang="zh-CN" altLang="en-US" sz="2800" kern="100" dirty="0">
                <a:solidFill>
                  <a:srgbClr val="C00000"/>
                </a:solidFill>
                <a:cs typeface="+mn-ea"/>
                <a:sym typeface="+mn-lt"/>
              </a:rPr>
              <a:t>征求意见</a:t>
            </a:r>
            <a:endParaRPr lang="zh-CN" altLang="en-US" sz="2800" dirty="0">
              <a:solidFill>
                <a:srgbClr val="C00000"/>
              </a:solidFill>
              <a:cs typeface="+mn-ea"/>
              <a:sym typeface="+mn-lt"/>
            </a:endParaRPr>
          </a:p>
        </p:txBody>
      </p:sp>
      <p:sp>
        <p:nvSpPr>
          <p:cNvPr id="10" name="TextBox 10">
            <a:extLst>
              <a:ext uri="{FF2B5EF4-FFF2-40B4-BE49-F238E27FC236}">
                <a16:creationId xmlns:a16="http://schemas.microsoft.com/office/drawing/2014/main" id="{C197444D-C4D0-4589-ACE4-8DF2F8CE331C}"/>
              </a:ext>
            </a:extLst>
          </p:cNvPr>
          <p:cNvSpPr txBox="1"/>
          <p:nvPr/>
        </p:nvSpPr>
        <p:spPr>
          <a:xfrm>
            <a:off x="1330103" y="1949969"/>
            <a:ext cx="4022004" cy="1323439"/>
          </a:xfrm>
          <a:prstGeom prst="rect">
            <a:avLst/>
          </a:prstGeom>
          <a:noFill/>
        </p:spPr>
        <p:txBody>
          <a:bodyPr wrap="square" rtlCol="0">
            <a:spAutoFit/>
          </a:bodyPr>
          <a:lstStyle/>
          <a:p>
            <a:pPr algn="just" fontAlgn="base">
              <a:lnSpc>
                <a:spcPct val="130000"/>
              </a:lnSpc>
              <a:spcBef>
                <a:spcPct val="0"/>
              </a:spcBef>
              <a:spcAft>
                <a:spcPct val="0"/>
              </a:spcAft>
              <a:defRPr/>
            </a:pPr>
            <a:r>
              <a:rPr lang="zh-CN" altLang="en-US" sz="1600" kern="0" dirty="0">
                <a:cs typeface="+mn-ea"/>
                <a:sym typeface="+mn-lt"/>
              </a:rPr>
              <a:t>谈心谈话时每位党员要毫不隐瞒地亮明自身问题，并虚心诚恳地征求对方对自己的批评意见，多方面听取和分析自己的缺点，有则改之、无则加勉；</a:t>
            </a:r>
          </a:p>
        </p:txBody>
      </p:sp>
      <p:sp>
        <p:nvSpPr>
          <p:cNvPr id="20" name="矩形 19">
            <a:extLst>
              <a:ext uri="{FF2B5EF4-FFF2-40B4-BE49-F238E27FC236}">
                <a16:creationId xmlns:a16="http://schemas.microsoft.com/office/drawing/2014/main" id="{1B5A5B69-E56C-44D3-98E6-50DBB9809B58}"/>
              </a:ext>
            </a:extLst>
          </p:cNvPr>
          <p:cNvSpPr/>
          <p:nvPr/>
        </p:nvSpPr>
        <p:spPr>
          <a:xfrm>
            <a:off x="7560118" y="1373798"/>
            <a:ext cx="2614637" cy="523220"/>
          </a:xfrm>
          <a:prstGeom prst="rect">
            <a:avLst/>
          </a:prstGeom>
        </p:spPr>
        <p:txBody>
          <a:bodyPr wrap="square">
            <a:spAutoFit/>
          </a:bodyPr>
          <a:lstStyle/>
          <a:p>
            <a:pPr algn="ctr"/>
            <a:r>
              <a:rPr lang="zh-CN" altLang="en-US" sz="2800" kern="100" dirty="0">
                <a:solidFill>
                  <a:srgbClr val="C00000"/>
                </a:solidFill>
                <a:cs typeface="+mn-ea"/>
                <a:sym typeface="+mn-lt"/>
              </a:rPr>
              <a:t>诫勉提醒</a:t>
            </a:r>
            <a:endParaRPr lang="zh-CN" altLang="en-US" sz="2800" dirty="0">
              <a:solidFill>
                <a:srgbClr val="C00000"/>
              </a:solidFill>
              <a:cs typeface="+mn-ea"/>
              <a:sym typeface="+mn-lt"/>
            </a:endParaRPr>
          </a:p>
        </p:txBody>
      </p:sp>
      <p:sp>
        <p:nvSpPr>
          <p:cNvPr id="17" name="TextBox 10">
            <a:extLst>
              <a:ext uri="{FF2B5EF4-FFF2-40B4-BE49-F238E27FC236}">
                <a16:creationId xmlns:a16="http://schemas.microsoft.com/office/drawing/2014/main" id="{C197444D-C4D0-4589-ACE4-8DF2F8CE331C}"/>
              </a:ext>
            </a:extLst>
          </p:cNvPr>
          <p:cNvSpPr txBox="1"/>
          <p:nvPr/>
        </p:nvSpPr>
        <p:spPr>
          <a:xfrm>
            <a:off x="6950796" y="1973249"/>
            <a:ext cx="4022004" cy="1449628"/>
          </a:xfrm>
          <a:prstGeom prst="rect">
            <a:avLst/>
          </a:prstGeom>
          <a:noFill/>
        </p:spPr>
        <p:txBody>
          <a:bodyPr wrap="square" rtlCol="0">
            <a:spAutoFit/>
          </a:bodyPr>
          <a:lstStyle/>
          <a:p>
            <a:pPr algn="just" fontAlgn="base">
              <a:lnSpc>
                <a:spcPct val="130000"/>
              </a:lnSpc>
              <a:spcBef>
                <a:spcPct val="0"/>
              </a:spcBef>
              <a:spcAft>
                <a:spcPct val="0"/>
              </a:spcAft>
              <a:defRPr/>
            </a:pPr>
            <a:r>
              <a:rPr lang="zh-CN" altLang="en-US" sz="1400" kern="0" dirty="0">
                <a:cs typeface="+mn-ea"/>
                <a:sym typeface="+mn-lt"/>
              </a:rPr>
              <a:t>本着对同志负责的态度，真心实意指出对方存在的不足和问题，坦诚地提出意见建议，帮助同志改进提高。尤其是对群众反映较多的党员，党组织书记要出于公心、严肃认真地指出问题，及时地帮助提领子、扯袖子、醒脑子；</a:t>
            </a:r>
          </a:p>
        </p:txBody>
      </p:sp>
      <p:sp>
        <p:nvSpPr>
          <p:cNvPr id="27" name="矩形 26">
            <a:extLst>
              <a:ext uri="{FF2B5EF4-FFF2-40B4-BE49-F238E27FC236}">
                <a16:creationId xmlns:a16="http://schemas.microsoft.com/office/drawing/2014/main" id="{1B5A5B69-E56C-44D3-98E6-50DBB9809B58}"/>
              </a:ext>
            </a:extLst>
          </p:cNvPr>
          <p:cNvSpPr/>
          <p:nvPr/>
        </p:nvSpPr>
        <p:spPr>
          <a:xfrm>
            <a:off x="1890440" y="3429854"/>
            <a:ext cx="2614637" cy="523220"/>
          </a:xfrm>
          <a:prstGeom prst="rect">
            <a:avLst/>
          </a:prstGeom>
        </p:spPr>
        <p:txBody>
          <a:bodyPr wrap="square">
            <a:spAutoFit/>
          </a:bodyPr>
          <a:lstStyle/>
          <a:p>
            <a:pPr algn="ctr"/>
            <a:r>
              <a:rPr lang="zh-CN" altLang="en-US" sz="2800" kern="100" dirty="0">
                <a:solidFill>
                  <a:srgbClr val="C00000"/>
                </a:solidFill>
                <a:cs typeface="+mn-ea"/>
                <a:sym typeface="+mn-lt"/>
              </a:rPr>
              <a:t>交流思想</a:t>
            </a:r>
            <a:endParaRPr lang="zh-CN" altLang="en-US" sz="2800" dirty="0">
              <a:solidFill>
                <a:srgbClr val="C00000"/>
              </a:solidFill>
              <a:cs typeface="+mn-ea"/>
              <a:sym typeface="+mn-lt"/>
            </a:endParaRPr>
          </a:p>
        </p:txBody>
      </p:sp>
      <p:sp>
        <p:nvSpPr>
          <p:cNvPr id="24" name="TextBox 10">
            <a:extLst>
              <a:ext uri="{FF2B5EF4-FFF2-40B4-BE49-F238E27FC236}">
                <a16:creationId xmlns:a16="http://schemas.microsoft.com/office/drawing/2014/main" id="{C197444D-C4D0-4589-ACE4-8DF2F8CE331C}"/>
              </a:ext>
            </a:extLst>
          </p:cNvPr>
          <p:cNvSpPr txBox="1"/>
          <p:nvPr/>
        </p:nvSpPr>
        <p:spPr>
          <a:xfrm>
            <a:off x="1332685" y="4004847"/>
            <a:ext cx="3828116" cy="1449628"/>
          </a:xfrm>
          <a:prstGeom prst="rect">
            <a:avLst/>
          </a:prstGeom>
          <a:noFill/>
        </p:spPr>
        <p:txBody>
          <a:bodyPr wrap="square" rtlCol="0">
            <a:spAutoFit/>
          </a:bodyPr>
          <a:lstStyle/>
          <a:p>
            <a:pPr algn="just" fontAlgn="base">
              <a:lnSpc>
                <a:spcPct val="130000"/>
              </a:lnSpc>
              <a:spcBef>
                <a:spcPct val="0"/>
              </a:spcBef>
              <a:spcAft>
                <a:spcPct val="0"/>
              </a:spcAft>
              <a:defRPr/>
            </a:pPr>
            <a:r>
              <a:rPr lang="zh-CN" altLang="en-US" sz="1400" kern="0" dirty="0">
                <a:cs typeface="+mn-ea"/>
                <a:sym typeface="+mn-lt"/>
              </a:rPr>
              <a:t>谈话中要深入沟通交流，谈出真实心声，说出真心话语，不拐弯抹角，不遮遮掩掩，尤其是对存在的意见分歧和思想疙瘩，要深入交换意见，反复沟通，消除彼此间的误解和隔阂，增进相互间的理解和感情；</a:t>
            </a:r>
          </a:p>
        </p:txBody>
      </p:sp>
      <p:sp>
        <p:nvSpPr>
          <p:cNvPr id="34" name="矩形 33">
            <a:extLst>
              <a:ext uri="{FF2B5EF4-FFF2-40B4-BE49-F238E27FC236}">
                <a16:creationId xmlns:a16="http://schemas.microsoft.com/office/drawing/2014/main" id="{1B5A5B69-E56C-44D3-98E6-50DBB9809B58}"/>
              </a:ext>
            </a:extLst>
          </p:cNvPr>
          <p:cNvSpPr/>
          <p:nvPr/>
        </p:nvSpPr>
        <p:spPr>
          <a:xfrm>
            <a:off x="7511133" y="3433085"/>
            <a:ext cx="2614637" cy="523220"/>
          </a:xfrm>
          <a:prstGeom prst="rect">
            <a:avLst/>
          </a:prstGeom>
        </p:spPr>
        <p:txBody>
          <a:bodyPr wrap="square">
            <a:spAutoFit/>
          </a:bodyPr>
          <a:lstStyle/>
          <a:p>
            <a:pPr algn="ctr"/>
            <a:r>
              <a:rPr lang="zh-CN" altLang="en-US" sz="2800" kern="100" dirty="0">
                <a:solidFill>
                  <a:srgbClr val="C00000"/>
                </a:solidFill>
                <a:cs typeface="+mn-ea"/>
                <a:sym typeface="+mn-lt"/>
              </a:rPr>
              <a:t>了解困难</a:t>
            </a:r>
            <a:endParaRPr lang="zh-CN" altLang="en-US" sz="2800" dirty="0">
              <a:solidFill>
                <a:srgbClr val="C00000"/>
              </a:solidFill>
              <a:cs typeface="+mn-ea"/>
              <a:sym typeface="+mn-lt"/>
            </a:endParaRPr>
          </a:p>
        </p:txBody>
      </p:sp>
      <p:sp>
        <p:nvSpPr>
          <p:cNvPr id="31" name="TextBox 10">
            <a:extLst>
              <a:ext uri="{FF2B5EF4-FFF2-40B4-BE49-F238E27FC236}">
                <a16:creationId xmlns:a16="http://schemas.microsoft.com/office/drawing/2014/main" id="{C197444D-C4D0-4589-ACE4-8DF2F8CE331C}"/>
              </a:ext>
            </a:extLst>
          </p:cNvPr>
          <p:cNvSpPr txBox="1"/>
          <p:nvPr/>
        </p:nvSpPr>
        <p:spPr>
          <a:xfrm>
            <a:off x="6953378" y="4004847"/>
            <a:ext cx="4019422" cy="1323439"/>
          </a:xfrm>
          <a:prstGeom prst="rect">
            <a:avLst/>
          </a:prstGeom>
          <a:noFill/>
        </p:spPr>
        <p:txBody>
          <a:bodyPr wrap="square" rtlCol="0">
            <a:spAutoFit/>
          </a:bodyPr>
          <a:lstStyle/>
          <a:p>
            <a:pPr algn="just" fontAlgn="base">
              <a:lnSpc>
                <a:spcPct val="130000"/>
              </a:lnSpc>
              <a:spcBef>
                <a:spcPct val="0"/>
              </a:spcBef>
              <a:spcAft>
                <a:spcPct val="0"/>
              </a:spcAft>
              <a:defRPr/>
            </a:pPr>
            <a:r>
              <a:rPr lang="zh-CN" altLang="en-US" sz="1600" kern="0" dirty="0">
                <a:cs typeface="+mn-ea"/>
                <a:sym typeface="+mn-lt"/>
              </a:rPr>
              <a:t>党组织书记与班子成员、与党员群众谈心谈话时，要注重了解对方思想、工作、作风、生活等各方面情况，对发现的实际困难主动给予帮助，体现党内关心关爱。</a:t>
            </a:r>
          </a:p>
        </p:txBody>
      </p:sp>
    </p:spTree>
    <p:extLst>
      <p:ext uri="{BB962C8B-B14F-4D97-AF65-F5344CB8AC3E}">
        <p14:creationId xmlns:p14="http://schemas.microsoft.com/office/powerpoint/2010/main" val="2190254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wipe(down)">
                                      <p:cBhvr>
                                        <p:cTn id="11" dur="500"/>
                                        <p:tgtEl>
                                          <p:spTgt spid="13"/>
                                        </p:tgtEl>
                                      </p:cBhvr>
                                    </p:animEffect>
                                  </p:childTnLst>
                                </p:cTn>
                              </p:par>
                            </p:childTnLst>
                          </p:cTn>
                        </p:par>
                        <p:par>
                          <p:cTn id="12" fill="hold">
                            <p:stCondLst>
                              <p:cond delay="1000"/>
                            </p:stCondLst>
                            <p:childTnLst>
                              <p:par>
                                <p:cTn id="13" presetID="2" presetClass="entr" presetSubtype="4" fill="hold" grpId="0" nodeType="after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ppt_x"/>
                                          </p:val>
                                        </p:tav>
                                        <p:tav tm="100000">
                                          <p:val>
                                            <p:strVal val="#ppt_x"/>
                                          </p:val>
                                        </p:tav>
                                      </p:tavLst>
                                    </p:anim>
                                    <p:anim calcmode="lin" valueType="num">
                                      <p:cBhvr additive="base">
                                        <p:cTn id="16" dur="500" fill="hold"/>
                                        <p:tgtEl>
                                          <p:spTgt spid="10"/>
                                        </p:tgtEl>
                                        <p:attrNameLst>
                                          <p:attrName>ppt_y</p:attrName>
                                        </p:attrNameLst>
                                      </p:cBhvr>
                                      <p:tavLst>
                                        <p:tav tm="0">
                                          <p:val>
                                            <p:strVal val="1+#ppt_h/2"/>
                                          </p:val>
                                        </p:tav>
                                        <p:tav tm="100000">
                                          <p:val>
                                            <p:strVal val="#ppt_y"/>
                                          </p:val>
                                        </p:tav>
                                      </p:tavLst>
                                    </p:anim>
                                  </p:childTnLst>
                                </p:cTn>
                              </p:par>
                            </p:childTnLst>
                          </p:cTn>
                        </p:par>
                        <p:par>
                          <p:cTn id="17" fill="hold">
                            <p:stCondLst>
                              <p:cond delay="1500"/>
                            </p:stCondLst>
                            <p:childTnLst>
                              <p:par>
                                <p:cTn id="18" presetID="22" presetClass="entr" presetSubtype="4" fill="hold" grpId="0" nodeType="afterEffect">
                                  <p:stCondLst>
                                    <p:cond delay="0"/>
                                  </p:stCondLst>
                                  <p:childTnLst>
                                    <p:set>
                                      <p:cBhvr>
                                        <p:cTn id="19" dur="1" fill="hold">
                                          <p:stCondLst>
                                            <p:cond delay="0"/>
                                          </p:stCondLst>
                                        </p:cTn>
                                        <p:tgtEl>
                                          <p:spTgt spid="27"/>
                                        </p:tgtEl>
                                        <p:attrNameLst>
                                          <p:attrName>style.visibility</p:attrName>
                                        </p:attrNameLst>
                                      </p:cBhvr>
                                      <p:to>
                                        <p:strVal val="visible"/>
                                      </p:to>
                                    </p:set>
                                    <p:animEffect transition="in" filter="wipe(down)">
                                      <p:cBhvr>
                                        <p:cTn id="20" dur="500"/>
                                        <p:tgtEl>
                                          <p:spTgt spid="27"/>
                                        </p:tgtEl>
                                      </p:cBhvr>
                                    </p:animEffect>
                                  </p:childTnLst>
                                </p:cTn>
                              </p:par>
                            </p:childTnLst>
                          </p:cTn>
                        </p:par>
                        <p:par>
                          <p:cTn id="21" fill="hold">
                            <p:stCondLst>
                              <p:cond delay="2000"/>
                            </p:stCondLst>
                            <p:childTnLst>
                              <p:par>
                                <p:cTn id="22" presetID="2" presetClass="entr" presetSubtype="4" fill="hold" grpId="0" nodeType="afterEffect">
                                  <p:stCondLst>
                                    <p:cond delay="0"/>
                                  </p:stCondLst>
                                  <p:childTnLst>
                                    <p:set>
                                      <p:cBhvr>
                                        <p:cTn id="23" dur="1" fill="hold">
                                          <p:stCondLst>
                                            <p:cond delay="0"/>
                                          </p:stCondLst>
                                        </p:cTn>
                                        <p:tgtEl>
                                          <p:spTgt spid="24"/>
                                        </p:tgtEl>
                                        <p:attrNameLst>
                                          <p:attrName>style.visibility</p:attrName>
                                        </p:attrNameLst>
                                      </p:cBhvr>
                                      <p:to>
                                        <p:strVal val="visible"/>
                                      </p:to>
                                    </p:set>
                                    <p:anim calcmode="lin" valueType="num">
                                      <p:cBhvr additive="base">
                                        <p:cTn id="24" dur="500" fill="hold"/>
                                        <p:tgtEl>
                                          <p:spTgt spid="24"/>
                                        </p:tgtEl>
                                        <p:attrNameLst>
                                          <p:attrName>ppt_x</p:attrName>
                                        </p:attrNameLst>
                                      </p:cBhvr>
                                      <p:tavLst>
                                        <p:tav tm="0">
                                          <p:val>
                                            <p:strVal val="#ppt_x"/>
                                          </p:val>
                                        </p:tav>
                                        <p:tav tm="100000">
                                          <p:val>
                                            <p:strVal val="#ppt_x"/>
                                          </p:val>
                                        </p:tav>
                                      </p:tavLst>
                                    </p:anim>
                                    <p:anim calcmode="lin" valueType="num">
                                      <p:cBhvr additive="base">
                                        <p:cTn id="25" dur="500" fill="hold"/>
                                        <p:tgtEl>
                                          <p:spTgt spid="24"/>
                                        </p:tgtEl>
                                        <p:attrNameLst>
                                          <p:attrName>ppt_y</p:attrName>
                                        </p:attrNameLst>
                                      </p:cBhvr>
                                      <p:tavLst>
                                        <p:tav tm="0">
                                          <p:val>
                                            <p:strVal val="1+#ppt_h/2"/>
                                          </p:val>
                                        </p:tav>
                                        <p:tav tm="100000">
                                          <p:val>
                                            <p:strVal val="#ppt_y"/>
                                          </p:val>
                                        </p:tav>
                                      </p:tavLst>
                                    </p:anim>
                                  </p:childTnLst>
                                </p:cTn>
                              </p:par>
                            </p:childTnLst>
                          </p:cTn>
                        </p:par>
                        <p:par>
                          <p:cTn id="26" fill="hold">
                            <p:stCondLst>
                              <p:cond delay="2500"/>
                            </p:stCondLst>
                            <p:childTnLst>
                              <p:par>
                                <p:cTn id="27" presetID="22" presetClass="entr" presetSubtype="4" fill="hold" grpId="0" nodeType="after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wipe(down)">
                                      <p:cBhvr>
                                        <p:cTn id="29" dur="500"/>
                                        <p:tgtEl>
                                          <p:spTgt spid="20"/>
                                        </p:tgtEl>
                                      </p:cBhvr>
                                    </p:animEffect>
                                  </p:childTnLst>
                                </p:cTn>
                              </p:par>
                            </p:childTnLst>
                          </p:cTn>
                        </p:par>
                        <p:par>
                          <p:cTn id="30" fill="hold">
                            <p:stCondLst>
                              <p:cond delay="3000"/>
                            </p:stCondLst>
                            <p:childTnLst>
                              <p:par>
                                <p:cTn id="31" presetID="2" presetClass="entr" presetSubtype="4" fill="hold" grpId="0" nodeType="afterEffect">
                                  <p:stCondLst>
                                    <p:cond delay="0"/>
                                  </p:stCondLst>
                                  <p:childTnLst>
                                    <p:set>
                                      <p:cBhvr>
                                        <p:cTn id="32" dur="1" fill="hold">
                                          <p:stCondLst>
                                            <p:cond delay="0"/>
                                          </p:stCondLst>
                                        </p:cTn>
                                        <p:tgtEl>
                                          <p:spTgt spid="17"/>
                                        </p:tgtEl>
                                        <p:attrNameLst>
                                          <p:attrName>style.visibility</p:attrName>
                                        </p:attrNameLst>
                                      </p:cBhvr>
                                      <p:to>
                                        <p:strVal val="visible"/>
                                      </p:to>
                                    </p:set>
                                    <p:anim calcmode="lin" valueType="num">
                                      <p:cBhvr additive="base">
                                        <p:cTn id="33" dur="500" fill="hold"/>
                                        <p:tgtEl>
                                          <p:spTgt spid="17"/>
                                        </p:tgtEl>
                                        <p:attrNameLst>
                                          <p:attrName>ppt_x</p:attrName>
                                        </p:attrNameLst>
                                      </p:cBhvr>
                                      <p:tavLst>
                                        <p:tav tm="0">
                                          <p:val>
                                            <p:strVal val="#ppt_x"/>
                                          </p:val>
                                        </p:tav>
                                        <p:tav tm="100000">
                                          <p:val>
                                            <p:strVal val="#ppt_x"/>
                                          </p:val>
                                        </p:tav>
                                      </p:tavLst>
                                    </p:anim>
                                    <p:anim calcmode="lin" valueType="num">
                                      <p:cBhvr additive="base">
                                        <p:cTn id="34" dur="500" fill="hold"/>
                                        <p:tgtEl>
                                          <p:spTgt spid="17"/>
                                        </p:tgtEl>
                                        <p:attrNameLst>
                                          <p:attrName>ppt_y</p:attrName>
                                        </p:attrNameLst>
                                      </p:cBhvr>
                                      <p:tavLst>
                                        <p:tav tm="0">
                                          <p:val>
                                            <p:strVal val="1+#ppt_h/2"/>
                                          </p:val>
                                        </p:tav>
                                        <p:tav tm="100000">
                                          <p:val>
                                            <p:strVal val="#ppt_y"/>
                                          </p:val>
                                        </p:tav>
                                      </p:tavLst>
                                    </p:anim>
                                  </p:childTnLst>
                                </p:cTn>
                              </p:par>
                            </p:childTnLst>
                          </p:cTn>
                        </p:par>
                        <p:par>
                          <p:cTn id="35" fill="hold">
                            <p:stCondLst>
                              <p:cond delay="3500"/>
                            </p:stCondLst>
                            <p:childTnLst>
                              <p:par>
                                <p:cTn id="36" presetID="22" presetClass="entr" presetSubtype="4" fill="hold" grpId="0" nodeType="afterEffect">
                                  <p:stCondLst>
                                    <p:cond delay="0"/>
                                  </p:stCondLst>
                                  <p:childTnLst>
                                    <p:set>
                                      <p:cBhvr>
                                        <p:cTn id="37" dur="1" fill="hold">
                                          <p:stCondLst>
                                            <p:cond delay="0"/>
                                          </p:stCondLst>
                                        </p:cTn>
                                        <p:tgtEl>
                                          <p:spTgt spid="34"/>
                                        </p:tgtEl>
                                        <p:attrNameLst>
                                          <p:attrName>style.visibility</p:attrName>
                                        </p:attrNameLst>
                                      </p:cBhvr>
                                      <p:to>
                                        <p:strVal val="visible"/>
                                      </p:to>
                                    </p:set>
                                    <p:animEffect transition="in" filter="wipe(down)">
                                      <p:cBhvr>
                                        <p:cTn id="38" dur="500"/>
                                        <p:tgtEl>
                                          <p:spTgt spid="34"/>
                                        </p:tgtEl>
                                      </p:cBhvr>
                                    </p:animEffect>
                                  </p:childTnLst>
                                </p:cTn>
                              </p:par>
                            </p:childTnLst>
                          </p:cTn>
                        </p:par>
                        <p:par>
                          <p:cTn id="39" fill="hold">
                            <p:stCondLst>
                              <p:cond delay="4000"/>
                            </p:stCondLst>
                            <p:childTnLst>
                              <p:par>
                                <p:cTn id="40" presetID="2" presetClass="entr" presetSubtype="4" fill="hold" grpId="0" nodeType="afterEffect">
                                  <p:stCondLst>
                                    <p:cond delay="0"/>
                                  </p:stCondLst>
                                  <p:childTnLst>
                                    <p:set>
                                      <p:cBhvr>
                                        <p:cTn id="41" dur="1" fill="hold">
                                          <p:stCondLst>
                                            <p:cond delay="0"/>
                                          </p:stCondLst>
                                        </p:cTn>
                                        <p:tgtEl>
                                          <p:spTgt spid="31"/>
                                        </p:tgtEl>
                                        <p:attrNameLst>
                                          <p:attrName>style.visibility</p:attrName>
                                        </p:attrNameLst>
                                      </p:cBhvr>
                                      <p:to>
                                        <p:strVal val="visible"/>
                                      </p:to>
                                    </p:set>
                                    <p:anim calcmode="lin" valueType="num">
                                      <p:cBhvr additive="base">
                                        <p:cTn id="42" dur="500" fill="hold"/>
                                        <p:tgtEl>
                                          <p:spTgt spid="31"/>
                                        </p:tgtEl>
                                        <p:attrNameLst>
                                          <p:attrName>ppt_x</p:attrName>
                                        </p:attrNameLst>
                                      </p:cBhvr>
                                      <p:tavLst>
                                        <p:tav tm="0">
                                          <p:val>
                                            <p:strVal val="#ppt_x"/>
                                          </p:val>
                                        </p:tav>
                                        <p:tav tm="100000">
                                          <p:val>
                                            <p:strVal val="#ppt_x"/>
                                          </p:val>
                                        </p:tav>
                                      </p:tavLst>
                                    </p:anim>
                                    <p:anim calcmode="lin" valueType="num">
                                      <p:cBhvr additive="base">
                                        <p:cTn id="43"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3" grpId="0"/>
      <p:bldP spid="10" grpId="0"/>
      <p:bldP spid="20" grpId="0"/>
      <p:bldP spid="17" grpId="0"/>
      <p:bldP spid="27" grpId="0"/>
      <p:bldP spid="24" grpId="0"/>
      <p:bldP spid="34" grpId="0"/>
      <p:bldP spid="31"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4673095" y="136172"/>
            <a:ext cx="2903359" cy="923330"/>
          </a:xfrm>
          <a:prstGeom prst="rect">
            <a:avLst/>
          </a:prstGeom>
          <a:noFill/>
        </p:spPr>
        <p:txBody>
          <a:bodyPr wrap="none" rtlCol="0">
            <a:spAutoFit/>
          </a:bodyPr>
          <a:lstStyle/>
          <a:p>
            <a:r>
              <a:rPr lang="zh-CN" altLang="en-US" sz="5400" b="1" dirty="0">
                <a:solidFill>
                  <a:srgbClr val="C00000"/>
                </a:solidFill>
                <a:cs typeface="+mn-ea"/>
                <a:sym typeface="+mn-lt"/>
              </a:rPr>
              <a:t>方式方法</a:t>
            </a:r>
          </a:p>
        </p:txBody>
      </p:sp>
      <p:sp>
        <p:nvSpPr>
          <p:cNvPr id="7" name="矩形 6"/>
          <p:cNvSpPr/>
          <p:nvPr/>
        </p:nvSpPr>
        <p:spPr>
          <a:xfrm>
            <a:off x="993534" y="1654592"/>
            <a:ext cx="10413832" cy="928909"/>
          </a:xfrm>
          <a:prstGeom prst="rect">
            <a:avLst/>
          </a:prstGeom>
        </p:spPr>
        <p:txBody>
          <a:bodyPr wrap="square">
            <a:spAutoFit/>
          </a:bodyPr>
          <a:lstStyle/>
          <a:p>
            <a:pPr algn="just">
              <a:lnSpc>
                <a:spcPct val="150000"/>
              </a:lnSpc>
            </a:pPr>
            <a:r>
              <a:rPr lang="zh-CN" altLang="en-US" sz="1900" dirty="0">
                <a:cs typeface="+mn-ea"/>
                <a:sym typeface="+mn-lt"/>
              </a:rPr>
              <a:t>谈心谈话采用个别谈话与集体谈话相结合的方法进行，一般采取</a:t>
            </a:r>
            <a:r>
              <a:rPr lang="zh-CN" altLang="en-US" sz="1900" b="1" dirty="0">
                <a:solidFill>
                  <a:srgbClr val="C00000"/>
                </a:solidFill>
                <a:cs typeface="+mn-ea"/>
                <a:sym typeface="+mn-lt"/>
              </a:rPr>
              <a:t>“一对一、面对面”</a:t>
            </a:r>
            <a:r>
              <a:rPr lang="zh-CN" altLang="en-US" sz="1900" dirty="0">
                <a:cs typeface="+mn-ea"/>
                <a:sym typeface="+mn-lt"/>
              </a:rPr>
              <a:t>的方式深入沟通交流，涉及共性谈话问题时，可采取“一对多”的方式，进行集体谈话。</a:t>
            </a:r>
          </a:p>
        </p:txBody>
      </p:sp>
      <p:grpSp>
        <p:nvGrpSpPr>
          <p:cNvPr id="8" name="组合 7"/>
          <p:cNvGrpSpPr/>
          <p:nvPr/>
        </p:nvGrpSpPr>
        <p:grpSpPr>
          <a:xfrm>
            <a:off x="2248301" y="2883752"/>
            <a:ext cx="7695397" cy="2509064"/>
            <a:chOff x="1698479" y="2457527"/>
            <a:chExt cx="35036911" cy="4400473"/>
          </a:xfrm>
          <a:solidFill>
            <a:srgbClr val="C00000"/>
          </a:solidFill>
        </p:grpSpPr>
        <p:sp>
          <p:nvSpPr>
            <p:cNvPr id="9" name="同侧圆角矩形 8"/>
            <p:cNvSpPr/>
            <p:nvPr/>
          </p:nvSpPr>
          <p:spPr>
            <a:xfrm>
              <a:off x="1698479" y="2457527"/>
              <a:ext cx="35036911" cy="4400473"/>
            </a:xfrm>
            <a:prstGeom prst="round2SameRect">
              <a:avLst>
                <a:gd name="adj1" fmla="val 0"/>
                <a:gd name="adj2" fmla="val 0"/>
              </a:avLst>
            </a:prstGeom>
            <a:grpFill/>
            <a:ln w="12700" cap="flat" cmpd="sng" algn="ctr">
              <a:noFill/>
              <a:prstDash val="solid"/>
              <a:miter lim="800000"/>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10" name="矩形 9"/>
            <p:cNvSpPr/>
            <p:nvPr/>
          </p:nvSpPr>
          <p:spPr>
            <a:xfrm>
              <a:off x="2405942" y="2994934"/>
              <a:ext cx="33621975" cy="3325657"/>
            </a:xfrm>
            <a:prstGeom prst="rect">
              <a:avLst/>
            </a:prstGeom>
            <a:grpFill/>
          </p:spPr>
          <p:txBody>
            <a:bodyPr wrap="square">
              <a:spAutoFit/>
            </a:bodyPr>
            <a:lstStyle/>
            <a:p>
              <a:pPr lvl="0" algn="just" defTabSz="914377">
                <a:lnSpc>
                  <a:spcPct val="150000"/>
                </a:lnSpc>
              </a:pPr>
              <a:r>
                <a:rPr lang="zh-CN" altLang="en-US" sz="2000" kern="0" dirty="0">
                  <a:solidFill>
                    <a:schemeClr val="bg1"/>
                  </a:solidFill>
                  <a:cs typeface="+mn-ea"/>
                  <a:sym typeface="+mn-lt"/>
                </a:rPr>
                <a:t>局领导班子之间的谈心谈话，一般安排在党员领导干部民主生活会前进行。机关党委、党支部班子之间、与党员群众之间的谈心谈话一般安排在党员组织生活会或党员党性定期分析、民主评议党员工作前进行，也可结合“党员活动日”活动单独组织开展。</a:t>
              </a:r>
              <a:endParaRPr kumimoji="0" lang="zh-CN" altLang="en-US" sz="2000" i="0" u="none" strike="noStrike" kern="0" cap="none" spc="0" normalizeH="0" baseline="0" noProof="0" dirty="0">
                <a:ln>
                  <a:noFill/>
                </a:ln>
                <a:solidFill>
                  <a:schemeClr val="bg1"/>
                </a:solidFill>
                <a:effectLst/>
                <a:uLnTx/>
                <a:uFillTx/>
                <a:cs typeface="+mn-ea"/>
                <a:sym typeface="+mn-lt"/>
              </a:endParaRPr>
            </a:p>
          </p:txBody>
        </p:sp>
      </p:grpSp>
    </p:spTree>
    <p:extLst>
      <p:ext uri="{BB962C8B-B14F-4D97-AF65-F5344CB8AC3E}">
        <p14:creationId xmlns:p14="http://schemas.microsoft.com/office/powerpoint/2010/main" val="21127444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up)">
                                      <p:cBhvr>
                                        <p:cTn id="11" dur="500"/>
                                        <p:tgtEl>
                                          <p:spTgt spid="7"/>
                                        </p:tgtEl>
                                      </p:cBhvr>
                                    </p:animEffect>
                                  </p:childTnLst>
                                </p:cTn>
                              </p:par>
                            </p:childTnLst>
                          </p:cTn>
                        </p:par>
                        <p:par>
                          <p:cTn id="12" fill="hold">
                            <p:stCondLst>
                              <p:cond delay="1000"/>
                            </p:stCondLst>
                            <p:childTnLst>
                              <p:par>
                                <p:cTn id="13" presetID="42" presetClass="entr" presetSubtype="0"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anim calcmode="lin" valueType="num">
                                      <p:cBhvr>
                                        <p:cTn id="16" dur="500" fill="hold"/>
                                        <p:tgtEl>
                                          <p:spTgt spid="8"/>
                                        </p:tgtEl>
                                        <p:attrNameLst>
                                          <p:attrName>ppt_x</p:attrName>
                                        </p:attrNameLst>
                                      </p:cBhvr>
                                      <p:tavLst>
                                        <p:tav tm="0">
                                          <p:val>
                                            <p:strVal val="#ppt_x"/>
                                          </p:val>
                                        </p:tav>
                                        <p:tav tm="100000">
                                          <p:val>
                                            <p:strVal val="#ppt_x"/>
                                          </p:val>
                                        </p:tav>
                                      </p:tavLst>
                                    </p:anim>
                                    <p:anim calcmode="lin" valueType="num">
                                      <p:cBhvr>
                                        <p:cTn id="17" dur="5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4618672" y="81183"/>
            <a:ext cx="2954655" cy="923330"/>
          </a:xfrm>
          <a:prstGeom prst="rect">
            <a:avLst/>
          </a:prstGeom>
          <a:noFill/>
        </p:spPr>
        <p:txBody>
          <a:bodyPr wrap="none" rtlCol="0">
            <a:spAutoFit/>
          </a:bodyPr>
          <a:lstStyle/>
          <a:p>
            <a:r>
              <a:rPr lang="zh-CN" altLang="en-US" sz="5400" dirty="0">
                <a:solidFill>
                  <a:srgbClr val="C00000"/>
                </a:solidFill>
                <a:cs typeface="+mn-ea"/>
                <a:sym typeface="+mn-lt"/>
              </a:rPr>
              <a:t>组织实施</a:t>
            </a:r>
          </a:p>
        </p:txBody>
      </p:sp>
      <p:cxnSp>
        <p:nvCxnSpPr>
          <p:cNvPr id="12" name="PA-1022197">
            <a:extLst>
              <a:ext uri="{FF2B5EF4-FFF2-40B4-BE49-F238E27FC236}">
                <a16:creationId xmlns:a16="http://schemas.microsoft.com/office/drawing/2014/main" id="{4982BC02-1276-403D-830B-2CA2ED9285DC}"/>
              </a:ext>
            </a:extLst>
          </p:cNvPr>
          <p:cNvCxnSpPr/>
          <p:nvPr>
            <p:custDataLst>
              <p:tags r:id="rId1"/>
            </p:custDataLst>
          </p:nvPr>
        </p:nvCxnSpPr>
        <p:spPr>
          <a:xfrm>
            <a:off x="1055980" y="1403145"/>
            <a:ext cx="0" cy="3759426"/>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PA-1022198">
            <a:extLst>
              <a:ext uri="{FF2B5EF4-FFF2-40B4-BE49-F238E27FC236}">
                <a16:creationId xmlns:a16="http://schemas.microsoft.com/office/drawing/2014/main" id="{224EC10C-01B9-4BF9-9934-C3F6F77F0E21}"/>
              </a:ext>
            </a:extLst>
          </p:cNvPr>
          <p:cNvSpPr/>
          <p:nvPr>
            <p:custDataLst>
              <p:tags r:id="rId2"/>
            </p:custDataLst>
          </p:nvPr>
        </p:nvSpPr>
        <p:spPr>
          <a:xfrm>
            <a:off x="800220" y="1389268"/>
            <a:ext cx="511520" cy="51152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cs typeface="+mn-ea"/>
                <a:sym typeface="+mn-lt"/>
              </a:rPr>
              <a:t>1</a:t>
            </a:r>
            <a:endParaRPr lang="zh-CN" altLang="en-US" sz="2000" dirty="0">
              <a:cs typeface="+mn-ea"/>
              <a:sym typeface="+mn-lt"/>
            </a:endParaRPr>
          </a:p>
        </p:txBody>
      </p:sp>
      <p:sp>
        <p:nvSpPr>
          <p:cNvPr id="14" name="PA-1022200">
            <a:extLst>
              <a:ext uri="{FF2B5EF4-FFF2-40B4-BE49-F238E27FC236}">
                <a16:creationId xmlns:a16="http://schemas.microsoft.com/office/drawing/2014/main" id="{DA06E8C0-F162-4F07-B45A-ED5F62205D7D}"/>
              </a:ext>
            </a:extLst>
          </p:cNvPr>
          <p:cNvSpPr/>
          <p:nvPr>
            <p:custDataLst>
              <p:tags r:id="rId3"/>
            </p:custDataLst>
          </p:nvPr>
        </p:nvSpPr>
        <p:spPr>
          <a:xfrm>
            <a:off x="1355451" y="1417302"/>
            <a:ext cx="2862592" cy="498598"/>
          </a:xfrm>
          <a:prstGeom prst="rect">
            <a:avLst/>
          </a:prstGeom>
        </p:spPr>
        <p:txBody>
          <a:bodyPr wrap="square">
            <a:spAutoFit/>
          </a:bodyPr>
          <a:lstStyle/>
          <a:p>
            <a:pPr algn="just">
              <a:lnSpc>
                <a:spcPct val="130000"/>
              </a:lnSpc>
            </a:pPr>
            <a:r>
              <a:rPr lang="zh-CN" altLang="en-US" sz="2400" dirty="0">
                <a:solidFill>
                  <a:srgbClr val="C00000"/>
                </a:solidFill>
                <a:cs typeface="+mn-ea"/>
                <a:sym typeface="+mn-lt"/>
              </a:rPr>
              <a:t>确定固定谈话日</a:t>
            </a:r>
            <a:endParaRPr lang="zh-CN" altLang="en-US" sz="2400" dirty="0">
              <a:cs typeface="+mn-ea"/>
              <a:sym typeface="+mn-lt"/>
            </a:endParaRPr>
          </a:p>
        </p:txBody>
      </p:sp>
      <p:sp>
        <p:nvSpPr>
          <p:cNvPr id="15" name="PA-1022198">
            <a:extLst>
              <a:ext uri="{FF2B5EF4-FFF2-40B4-BE49-F238E27FC236}">
                <a16:creationId xmlns:a16="http://schemas.microsoft.com/office/drawing/2014/main" id="{224EC10C-01B9-4BF9-9934-C3F6F77F0E21}"/>
              </a:ext>
            </a:extLst>
          </p:cNvPr>
          <p:cNvSpPr/>
          <p:nvPr>
            <p:custDataLst>
              <p:tags r:id="rId4"/>
            </p:custDataLst>
          </p:nvPr>
        </p:nvSpPr>
        <p:spPr>
          <a:xfrm>
            <a:off x="800220" y="3670017"/>
            <a:ext cx="511520" cy="51152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cs typeface="+mn-ea"/>
                <a:sym typeface="+mn-lt"/>
              </a:rPr>
              <a:t>2</a:t>
            </a:r>
            <a:endParaRPr lang="zh-CN" altLang="en-US" sz="2000" dirty="0">
              <a:cs typeface="+mn-ea"/>
              <a:sym typeface="+mn-lt"/>
            </a:endParaRPr>
          </a:p>
        </p:txBody>
      </p:sp>
      <p:sp>
        <p:nvSpPr>
          <p:cNvPr id="16" name="PA-1022200">
            <a:extLst>
              <a:ext uri="{FF2B5EF4-FFF2-40B4-BE49-F238E27FC236}">
                <a16:creationId xmlns:a16="http://schemas.microsoft.com/office/drawing/2014/main" id="{DA06E8C0-F162-4F07-B45A-ED5F62205D7D}"/>
              </a:ext>
            </a:extLst>
          </p:cNvPr>
          <p:cNvSpPr/>
          <p:nvPr>
            <p:custDataLst>
              <p:tags r:id="rId5"/>
            </p:custDataLst>
          </p:nvPr>
        </p:nvSpPr>
        <p:spPr>
          <a:xfrm>
            <a:off x="1355451" y="3625627"/>
            <a:ext cx="3495642" cy="498598"/>
          </a:xfrm>
          <a:prstGeom prst="rect">
            <a:avLst/>
          </a:prstGeom>
        </p:spPr>
        <p:txBody>
          <a:bodyPr wrap="square">
            <a:spAutoFit/>
          </a:bodyPr>
          <a:lstStyle/>
          <a:p>
            <a:pPr algn="just">
              <a:lnSpc>
                <a:spcPct val="130000"/>
              </a:lnSpc>
            </a:pPr>
            <a:r>
              <a:rPr lang="zh-CN" altLang="en-US" sz="2400" dirty="0">
                <a:solidFill>
                  <a:srgbClr val="C00000"/>
                </a:solidFill>
                <a:cs typeface="+mn-ea"/>
                <a:sym typeface="+mn-lt"/>
              </a:rPr>
              <a:t>党员干部作表率</a:t>
            </a:r>
            <a:endParaRPr lang="zh-CN" altLang="en-US" sz="2400" dirty="0">
              <a:cs typeface="+mn-ea"/>
              <a:sym typeface="+mn-lt"/>
            </a:endParaRPr>
          </a:p>
        </p:txBody>
      </p:sp>
      <p:sp>
        <p:nvSpPr>
          <p:cNvPr id="17" name="PA-1022200">
            <a:extLst>
              <a:ext uri="{FF2B5EF4-FFF2-40B4-BE49-F238E27FC236}">
                <a16:creationId xmlns:a16="http://schemas.microsoft.com/office/drawing/2014/main" id="{DA06E8C0-F162-4F07-B45A-ED5F62205D7D}"/>
              </a:ext>
            </a:extLst>
          </p:cNvPr>
          <p:cNvSpPr/>
          <p:nvPr>
            <p:custDataLst>
              <p:tags r:id="rId6"/>
            </p:custDataLst>
          </p:nvPr>
        </p:nvSpPr>
        <p:spPr>
          <a:xfrm>
            <a:off x="1355451" y="1788488"/>
            <a:ext cx="6102483" cy="1892826"/>
          </a:xfrm>
          <a:prstGeom prst="rect">
            <a:avLst/>
          </a:prstGeom>
        </p:spPr>
        <p:txBody>
          <a:bodyPr wrap="square">
            <a:spAutoFit/>
          </a:bodyPr>
          <a:lstStyle/>
          <a:p>
            <a:pPr algn="just">
              <a:lnSpc>
                <a:spcPct val="130000"/>
              </a:lnSpc>
            </a:pPr>
            <a:r>
              <a:rPr lang="zh-CN" altLang="en-US" dirty="0">
                <a:cs typeface="+mn-ea"/>
                <a:sym typeface="+mn-lt"/>
              </a:rPr>
              <a:t>机关党委负责组织实施，每周六上午安排党员干部主动找党组书记反映情况，汇报思想。党组书记认为必要时可随时找党员干部谈心，主动征求意见及时了解思想工作情况；对党员干部出现苗头性、倾向性问题时，应及时进行诫勉谈话。</a:t>
            </a:r>
          </a:p>
        </p:txBody>
      </p:sp>
      <p:sp>
        <p:nvSpPr>
          <p:cNvPr id="18" name="PA-1022200">
            <a:extLst>
              <a:ext uri="{FF2B5EF4-FFF2-40B4-BE49-F238E27FC236}">
                <a16:creationId xmlns:a16="http://schemas.microsoft.com/office/drawing/2014/main" id="{DA06E8C0-F162-4F07-B45A-ED5F62205D7D}"/>
              </a:ext>
            </a:extLst>
          </p:cNvPr>
          <p:cNvSpPr/>
          <p:nvPr>
            <p:custDataLst>
              <p:tags r:id="rId7"/>
            </p:custDataLst>
          </p:nvPr>
        </p:nvSpPr>
        <p:spPr>
          <a:xfrm>
            <a:off x="1355451" y="4088250"/>
            <a:ext cx="6102483" cy="1117229"/>
          </a:xfrm>
          <a:prstGeom prst="rect">
            <a:avLst/>
          </a:prstGeom>
        </p:spPr>
        <p:txBody>
          <a:bodyPr wrap="square">
            <a:spAutoFit/>
          </a:bodyPr>
          <a:lstStyle/>
          <a:p>
            <a:pPr algn="just">
              <a:lnSpc>
                <a:spcPct val="130000"/>
              </a:lnSpc>
            </a:pPr>
            <a:r>
              <a:rPr lang="zh-CN" altLang="en-US" dirty="0">
                <a:cs typeface="+mn-ea"/>
                <a:sym typeface="+mn-lt"/>
              </a:rPr>
              <a:t>党员领导干部要主动与其他同志谈心，带头查摆问题，带头开展批评与自我批评，带头吐真情、讲实话，带头落实整改措施、改进工作，为党员群众作出表率。</a:t>
            </a:r>
          </a:p>
        </p:txBody>
      </p:sp>
      <p:pic>
        <p:nvPicPr>
          <p:cNvPr id="8" name="图片 7">
            <a:extLst>
              <a:ext uri="{FF2B5EF4-FFF2-40B4-BE49-F238E27FC236}">
                <a16:creationId xmlns:a16="http://schemas.microsoft.com/office/drawing/2014/main" id="{E9FC2FC4-5704-4DE0-B366-FA3ED0EFB06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271927" y="1023856"/>
            <a:ext cx="4119853" cy="3794999"/>
          </a:xfrm>
          <a:prstGeom prst="rect">
            <a:avLst/>
          </a:prstGeom>
        </p:spPr>
      </p:pic>
    </p:spTree>
    <p:extLst>
      <p:ext uri="{BB962C8B-B14F-4D97-AF65-F5344CB8AC3E}">
        <p14:creationId xmlns:p14="http://schemas.microsoft.com/office/powerpoint/2010/main" val="4271160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p:cTn id="11" dur="500" fill="hold"/>
                                        <p:tgtEl>
                                          <p:spTgt spid="8"/>
                                        </p:tgtEl>
                                        <p:attrNameLst>
                                          <p:attrName>ppt_w</p:attrName>
                                        </p:attrNameLst>
                                      </p:cBhvr>
                                      <p:tavLst>
                                        <p:tav tm="0">
                                          <p:val>
                                            <p:fltVal val="0"/>
                                          </p:val>
                                        </p:tav>
                                        <p:tav tm="100000">
                                          <p:val>
                                            <p:strVal val="#ppt_w"/>
                                          </p:val>
                                        </p:tav>
                                      </p:tavLst>
                                    </p:anim>
                                    <p:anim calcmode="lin" valueType="num">
                                      <p:cBhvr>
                                        <p:cTn id="12" dur="500" fill="hold"/>
                                        <p:tgtEl>
                                          <p:spTgt spid="8"/>
                                        </p:tgtEl>
                                        <p:attrNameLst>
                                          <p:attrName>ppt_h</p:attrName>
                                        </p:attrNameLst>
                                      </p:cBhvr>
                                      <p:tavLst>
                                        <p:tav tm="0">
                                          <p:val>
                                            <p:fltVal val="0"/>
                                          </p:val>
                                        </p:tav>
                                        <p:tav tm="100000">
                                          <p:val>
                                            <p:strVal val="#ppt_h"/>
                                          </p:val>
                                        </p:tav>
                                      </p:tavLst>
                                    </p:anim>
                                    <p:animEffect transition="in" filter="fade">
                                      <p:cBhvr>
                                        <p:cTn id="13" dur="500"/>
                                        <p:tgtEl>
                                          <p:spTgt spid="8"/>
                                        </p:tgtEl>
                                      </p:cBhvr>
                                    </p:animEffect>
                                  </p:childTnLst>
                                </p:cTn>
                              </p:par>
                            </p:childTnLst>
                          </p:cTn>
                        </p:par>
                        <p:par>
                          <p:cTn id="14" fill="hold">
                            <p:stCondLst>
                              <p:cond delay="1000"/>
                            </p:stCondLst>
                            <p:childTnLst>
                              <p:par>
                                <p:cTn id="15" presetID="22" presetClass="entr" presetSubtype="1" fill="hold" nodeType="after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wipe(up)">
                                      <p:cBhvr>
                                        <p:cTn id="17" dur="500"/>
                                        <p:tgtEl>
                                          <p:spTgt spid="12"/>
                                        </p:tgtEl>
                                      </p:cBhvr>
                                    </p:animEffect>
                                  </p:childTnLst>
                                </p:cTn>
                              </p:par>
                            </p:childTnLst>
                          </p:cTn>
                        </p:par>
                        <p:par>
                          <p:cTn id="18" fill="hold">
                            <p:stCondLst>
                              <p:cond delay="1500"/>
                            </p:stCondLst>
                            <p:childTnLst>
                              <p:par>
                                <p:cTn id="19" presetID="42" presetClass="entr" presetSubtype="0" fill="hold" grpId="0" nodeType="after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500"/>
                                        <p:tgtEl>
                                          <p:spTgt spid="13"/>
                                        </p:tgtEl>
                                      </p:cBhvr>
                                    </p:animEffect>
                                    <p:anim calcmode="lin" valueType="num">
                                      <p:cBhvr>
                                        <p:cTn id="22" dur="500" fill="hold"/>
                                        <p:tgtEl>
                                          <p:spTgt spid="13"/>
                                        </p:tgtEl>
                                        <p:attrNameLst>
                                          <p:attrName>ppt_x</p:attrName>
                                        </p:attrNameLst>
                                      </p:cBhvr>
                                      <p:tavLst>
                                        <p:tav tm="0">
                                          <p:val>
                                            <p:strVal val="#ppt_x"/>
                                          </p:val>
                                        </p:tav>
                                        <p:tav tm="100000">
                                          <p:val>
                                            <p:strVal val="#ppt_x"/>
                                          </p:val>
                                        </p:tav>
                                      </p:tavLst>
                                    </p:anim>
                                    <p:anim calcmode="lin" valueType="num">
                                      <p:cBhvr>
                                        <p:cTn id="23" dur="500" fill="hold"/>
                                        <p:tgtEl>
                                          <p:spTgt spid="13"/>
                                        </p:tgtEl>
                                        <p:attrNameLst>
                                          <p:attrName>ppt_y</p:attrName>
                                        </p:attrNameLst>
                                      </p:cBhvr>
                                      <p:tavLst>
                                        <p:tav tm="0">
                                          <p:val>
                                            <p:strVal val="#ppt_y+.1"/>
                                          </p:val>
                                        </p:tav>
                                        <p:tav tm="100000">
                                          <p:val>
                                            <p:strVal val="#ppt_y"/>
                                          </p:val>
                                        </p:tav>
                                      </p:tavLst>
                                    </p:anim>
                                  </p:childTnLst>
                                </p:cTn>
                              </p:par>
                            </p:childTnLst>
                          </p:cTn>
                        </p:par>
                        <p:par>
                          <p:cTn id="24" fill="hold">
                            <p:stCondLst>
                              <p:cond delay="2000"/>
                            </p:stCondLst>
                            <p:childTnLst>
                              <p:par>
                                <p:cTn id="25" presetID="22" presetClass="entr" presetSubtype="8" fill="hold" grpId="0" nodeType="after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wipe(left)">
                                      <p:cBhvr>
                                        <p:cTn id="27" dur="500"/>
                                        <p:tgtEl>
                                          <p:spTgt spid="14"/>
                                        </p:tgtEl>
                                      </p:cBhvr>
                                    </p:animEffect>
                                  </p:childTnLst>
                                </p:cTn>
                              </p:par>
                            </p:childTnLst>
                          </p:cTn>
                        </p:par>
                        <p:par>
                          <p:cTn id="28" fill="hold">
                            <p:stCondLst>
                              <p:cond delay="2500"/>
                            </p:stCondLst>
                            <p:childTnLst>
                              <p:par>
                                <p:cTn id="29" presetID="42" presetClass="entr" presetSubtype="0" fill="hold" grpId="0" nodeType="after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anim calcmode="lin" valueType="num">
                                      <p:cBhvr>
                                        <p:cTn id="32" dur="500" fill="hold"/>
                                        <p:tgtEl>
                                          <p:spTgt spid="15"/>
                                        </p:tgtEl>
                                        <p:attrNameLst>
                                          <p:attrName>ppt_x</p:attrName>
                                        </p:attrNameLst>
                                      </p:cBhvr>
                                      <p:tavLst>
                                        <p:tav tm="0">
                                          <p:val>
                                            <p:strVal val="#ppt_x"/>
                                          </p:val>
                                        </p:tav>
                                        <p:tav tm="100000">
                                          <p:val>
                                            <p:strVal val="#ppt_x"/>
                                          </p:val>
                                        </p:tav>
                                      </p:tavLst>
                                    </p:anim>
                                    <p:anim calcmode="lin" valueType="num">
                                      <p:cBhvr>
                                        <p:cTn id="33" dur="500" fill="hold"/>
                                        <p:tgtEl>
                                          <p:spTgt spid="15"/>
                                        </p:tgtEl>
                                        <p:attrNameLst>
                                          <p:attrName>ppt_y</p:attrName>
                                        </p:attrNameLst>
                                      </p:cBhvr>
                                      <p:tavLst>
                                        <p:tav tm="0">
                                          <p:val>
                                            <p:strVal val="#ppt_y+.1"/>
                                          </p:val>
                                        </p:tav>
                                        <p:tav tm="100000">
                                          <p:val>
                                            <p:strVal val="#ppt_y"/>
                                          </p:val>
                                        </p:tav>
                                      </p:tavLst>
                                    </p:anim>
                                  </p:childTnLst>
                                </p:cTn>
                              </p:par>
                            </p:childTnLst>
                          </p:cTn>
                        </p:par>
                        <p:par>
                          <p:cTn id="34" fill="hold">
                            <p:stCondLst>
                              <p:cond delay="3000"/>
                            </p:stCondLst>
                            <p:childTnLst>
                              <p:par>
                                <p:cTn id="35" presetID="22" presetClass="entr" presetSubtype="8" fill="hold" grpId="0" nodeType="after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wipe(left)">
                                      <p:cBhvr>
                                        <p:cTn id="37" dur="500"/>
                                        <p:tgtEl>
                                          <p:spTgt spid="16"/>
                                        </p:tgtEl>
                                      </p:cBhvr>
                                    </p:animEffect>
                                  </p:childTnLst>
                                </p:cTn>
                              </p:par>
                            </p:childTnLst>
                          </p:cTn>
                        </p:par>
                        <p:par>
                          <p:cTn id="38" fill="hold">
                            <p:stCondLst>
                              <p:cond delay="3500"/>
                            </p:stCondLst>
                            <p:childTnLst>
                              <p:par>
                                <p:cTn id="39" presetID="22" presetClass="entr" presetSubtype="8" fill="hold" grpId="0" nodeType="afterEffect">
                                  <p:stCondLst>
                                    <p:cond delay="0"/>
                                  </p:stCondLst>
                                  <p:childTnLst>
                                    <p:set>
                                      <p:cBhvr>
                                        <p:cTn id="40" dur="1" fill="hold">
                                          <p:stCondLst>
                                            <p:cond delay="0"/>
                                          </p:stCondLst>
                                        </p:cTn>
                                        <p:tgtEl>
                                          <p:spTgt spid="17"/>
                                        </p:tgtEl>
                                        <p:attrNameLst>
                                          <p:attrName>style.visibility</p:attrName>
                                        </p:attrNameLst>
                                      </p:cBhvr>
                                      <p:to>
                                        <p:strVal val="visible"/>
                                      </p:to>
                                    </p:set>
                                    <p:animEffect transition="in" filter="wipe(left)">
                                      <p:cBhvr>
                                        <p:cTn id="41" dur="500"/>
                                        <p:tgtEl>
                                          <p:spTgt spid="17"/>
                                        </p:tgtEl>
                                      </p:cBhvr>
                                    </p:animEffect>
                                  </p:childTnLst>
                                </p:cTn>
                              </p:par>
                            </p:childTnLst>
                          </p:cTn>
                        </p:par>
                        <p:par>
                          <p:cTn id="42" fill="hold">
                            <p:stCondLst>
                              <p:cond delay="4000"/>
                            </p:stCondLst>
                            <p:childTnLst>
                              <p:par>
                                <p:cTn id="43" presetID="22" presetClass="entr" presetSubtype="8" fill="hold" grpId="0" nodeType="afterEffect">
                                  <p:stCondLst>
                                    <p:cond delay="0"/>
                                  </p:stCondLst>
                                  <p:childTnLst>
                                    <p:set>
                                      <p:cBhvr>
                                        <p:cTn id="44" dur="1" fill="hold">
                                          <p:stCondLst>
                                            <p:cond delay="0"/>
                                          </p:stCondLst>
                                        </p:cTn>
                                        <p:tgtEl>
                                          <p:spTgt spid="18"/>
                                        </p:tgtEl>
                                        <p:attrNameLst>
                                          <p:attrName>style.visibility</p:attrName>
                                        </p:attrNameLst>
                                      </p:cBhvr>
                                      <p:to>
                                        <p:strVal val="visible"/>
                                      </p:to>
                                    </p:set>
                                    <p:animEffect transition="in" filter="wipe(left)">
                                      <p:cBhvr>
                                        <p:cTn id="45"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3" grpId="0" animBg="1"/>
      <p:bldP spid="14" grpId="0"/>
      <p:bldP spid="15" grpId="0" animBg="1"/>
      <p:bldP spid="16" grpId="0"/>
      <p:bldP spid="17" grpId="0"/>
      <p:bldP spid="18"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D8C771D2-52A2-4B28-BD29-5EAE5DEF33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221358" cy="6858000"/>
          </a:xfrm>
          <a:prstGeom prst="rect">
            <a:avLst/>
          </a:prstGeom>
        </p:spPr>
      </p:pic>
      <p:pic>
        <p:nvPicPr>
          <p:cNvPr id="5" name="图片 4">
            <a:extLst>
              <a:ext uri="{FF2B5EF4-FFF2-40B4-BE49-F238E27FC236}">
                <a16:creationId xmlns:a16="http://schemas.microsoft.com/office/drawing/2014/main" id="{ADD78A12-EF64-4FAD-85DE-F5727531B5B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r="3831"/>
          <a:stretch/>
        </p:blipFill>
        <p:spPr>
          <a:xfrm>
            <a:off x="-11707" y="3255764"/>
            <a:ext cx="12203708" cy="3655983"/>
          </a:xfrm>
          <a:prstGeom prst="rect">
            <a:avLst/>
          </a:prstGeom>
        </p:spPr>
      </p:pic>
      <p:pic>
        <p:nvPicPr>
          <p:cNvPr id="2" name="图片 1">
            <a:extLst>
              <a:ext uri="{FF2B5EF4-FFF2-40B4-BE49-F238E27FC236}">
                <a16:creationId xmlns:a16="http://schemas.microsoft.com/office/drawing/2014/main" id="{A1F47680-8D95-4D57-9BB1-36136188AF07}"/>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0" y="3482686"/>
            <a:ext cx="2416630" cy="3394791"/>
          </a:xfrm>
          <a:prstGeom prst="rect">
            <a:avLst/>
          </a:prstGeom>
        </p:spPr>
      </p:pic>
      <p:pic>
        <p:nvPicPr>
          <p:cNvPr id="14" name="图片 13">
            <a:extLst>
              <a:ext uri="{FF2B5EF4-FFF2-40B4-BE49-F238E27FC236}">
                <a16:creationId xmlns:a16="http://schemas.microsoft.com/office/drawing/2014/main" id="{C5CAEA2D-C3FF-4FDE-8DE1-6C0BDA09DD6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831902" y="3545293"/>
            <a:ext cx="6492240" cy="511667"/>
          </a:xfrm>
          <a:prstGeom prst="rect">
            <a:avLst/>
          </a:prstGeom>
        </p:spPr>
      </p:pic>
      <p:pic>
        <p:nvPicPr>
          <p:cNvPr id="15" name="图片 14">
            <a:extLst>
              <a:ext uri="{FF2B5EF4-FFF2-40B4-BE49-F238E27FC236}">
                <a16:creationId xmlns:a16="http://schemas.microsoft.com/office/drawing/2014/main" id="{8C9D9D90-DB90-48E6-9D70-77F5125DD3B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663852" y="499032"/>
            <a:ext cx="3306037" cy="1480315"/>
          </a:xfrm>
          <a:prstGeom prst="rect">
            <a:avLst/>
          </a:prstGeom>
        </p:spPr>
      </p:pic>
      <p:sp>
        <p:nvSpPr>
          <p:cNvPr id="17" name="矩形 16">
            <a:extLst>
              <a:ext uri="{FF2B5EF4-FFF2-40B4-BE49-F238E27FC236}">
                <a16:creationId xmlns:a16="http://schemas.microsoft.com/office/drawing/2014/main" id="{BF154847-5D4B-46BE-B7DE-1EA159E3E54F}"/>
              </a:ext>
            </a:extLst>
          </p:cNvPr>
          <p:cNvSpPr/>
          <p:nvPr/>
        </p:nvSpPr>
        <p:spPr>
          <a:xfrm>
            <a:off x="1089501" y="2041950"/>
            <a:ext cx="10288466" cy="1323439"/>
          </a:xfrm>
          <a:prstGeom prst="rect">
            <a:avLst/>
          </a:prstGeom>
        </p:spPr>
        <p:txBody>
          <a:bodyPr wrap="square">
            <a:spAutoFit/>
          </a:bodyPr>
          <a:lstStyle/>
          <a:p>
            <a:pPr lvl="0" algn="ctr"/>
            <a:r>
              <a:rPr lang="zh-CN" altLang="en-US" sz="8000" kern="0" dirty="0">
                <a:solidFill>
                  <a:srgbClr val="C00000"/>
                </a:solidFill>
                <a:cs typeface="+mn-ea"/>
                <a:sym typeface="+mn-lt"/>
              </a:rPr>
              <a:t>民主评议党员制度</a:t>
            </a:r>
          </a:p>
        </p:txBody>
      </p:sp>
      <p:sp>
        <p:nvSpPr>
          <p:cNvPr id="18" name="文本框 17">
            <a:extLst>
              <a:ext uri="{FF2B5EF4-FFF2-40B4-BE49-F238E27FC236}">
                <a16:creationId xmlns:a16="http://schemas.microsoft.com/office/drawing/2014/main" id="{A73FDC46-1020-4CC6-A5E3-21468D9639C0}"/>
              </a:ext>
            </a:extLst>
          </p:cNvPr>
          <p:cNvSpPr txBox="1"/>
          <p:nvPr/>
        </p:nvSpPr>
        <p:spPr>
          <a:xfrm>
            <a:off x="849162" y="4236864"/>
            <a:ext cx="10457720" cy="523220"/>
          </a:xfrm>
          <a:prstGeom prst="rect">
            <a:avLst/>
          </a:prstGeom>
          <a:noFill/>
        </p:spPr>
        <p:txBody>
          <a:bodyPr wrap="square" rtlCol="0">
            <a:spAutoFit/>
          </a:bodyPr>
          <a:lstStyle/>
          <a:p>
            <a:pPr algn="ctr"/>
            <a:r>
              <a:rPr lang="zh-CN" altLang="en-US" sz="2800" dirty="0">
                <a:solidFill>
                  <a:schemeClr val="tx1">
                    <a:lumMod val="65000"/>
                    <a:lumOff val="35000"/>
                  </a:schemeClr>
                </a:solidFill>
                <a:cs typeface="+mn-ea"/>
                <a:sym typeface="+mn-lt"/>
              </a:rPr>
              <a:t>坚持党内生活制度 严格党的组织生活</a:t>
            </a:r>
          </a:p>
        </p:txBody>
      </p:sp>
      <p:pic>
        <p:nvPicPr>
          <p:cNvPr id="8" name="图片 7">
            <a:extLst>
              <a:ext uri="{FF2B5EF4-FFF2-40B4-BE49-F238E27FC236}">
                <a16:creationId xmlns:a16="http://schemas.microsoft.com/office/drawing/2014/main" id="{03067B54-7B31-20E6-23A4-5414E375239D}"/>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7867203" y="3612743"/>
            <a:ext cx="4601144" cy="4601144"/>
          </a:xfrm>
          <a:prstGeom prst="rect">
            <a:avLst/>
          </a:prstGeom>
        </p:spPr>
      </p:pic>
      <p:pic>
        <p:nvPicPr>
          <p:cNvPr id="9" name="图片 8">
            <a:extLst>
              <a:ext uri="{FF2B5EF4-FFF2-40B4-BE49-F238E27FC236}">
                <a16:creationId xmlns:a16="http://schemas.microsoft.com/office/drawing/2014/main" id="{65508A61-6942-3CAC-E8DF-EF29F317840B}"/>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flipH="1">
            <a:off x="9339" y="-695"/>
            <a:ext cx="3678859" cy="1650901"/>
          </a:xfrm>
          <a:prstGeom prst="rect">
            <a:avLst/>
          </a:prstGeom>
        </p:spPr>
      </p:pic>
      <p:pic>
        <p:nvPicPr>
          <p:cNvPr id="10" name="图片 9">
            <a:extLst>
              <a:ext uri="{FF2B5EF4-FFF2-40B4-BE49-F238E27FC236}">
                <a16:creationId xmlns:a16="http://schemas.microsoft.com/office/drawing/2014/main" id="{9228215A-2198-E550-4BCE-9609193780A4}"/>
              </a:ext>
            </a:extLst>
          </p:cNvPr>
          <p:cNvPicPr>
            <a:picLocks noChangeAspect="1"/>
          </p:cNvPicPr>
          <p:nvPr/>
        </p:nvPicPr>
        <p:blipFill>
          <a:blip r:embed="rId9">
            <a:extLst>
              <a:ext uri="{28A0092B-C50C-407E-A947-70E740481C1C}">
                <a14:useLocalDpi xmlns:a14="http://schemas.microsoft.com/office/drawing/2010/main" val="0"/>
              </a:ext>
            </a:extLst>
          </a:blip>
          <a:srcRect l="1869" r="1869"/>
          <a:stretch/>
        </p:blipFill>
        <p:spPr>
          <a:xfrm>
            <a:off x="5379602" y="262009"/>
            <a:ext cx="1424980" cy="1480315"/>
          </a:xfrm>
          <a:prstGeom prst="rect">
            <a:avLst/>
          </a:prstGeom>
          <a:effectLst>
            <a:outerShdw blurRad="76200" dist="50800" dir="5400000" algn="t" rotWithShape="0">
              <a:prstClr val="black">
                <a:alpha val="40000"/>
              </a:prstClr>
            </a:outerShdw>
          </a:effectLst>
        </p:spPr>
      </p:pic>
    </p:spTree>
    <p:extLst>
      <p:ext uri="{BB962C8B-B14F-4D97-AF65-F5344CB8AC3E}">
        <p14:creationId xmlns:p14="http://schemas.microsoft.com/office/powerpoint/2010/main" val="2662400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22" presetClass="entr" presetSubtype="4" fill="hold" nodeType="after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ipe(down)">
                                      <p:cBhvr>
                                        <p:cTn id="13" dur="750"/>
                                        <p:tgtEl>
                                          <p:spTgt spid="8"/>
                                        </p:tgtEl>
                                      </p:cBhvr>
                                    </p:animEffect>
                                  </p:childTnLst>
                                </p:cTn>
                              </p:par>
                            </p:childTnLst>
                          </p:cTn>
                        </p:par>
                        <p:par>
                          <p:cTn id="14" fill="hold">
                            <p:stCondLst>
                              <p:cond delay="1250"/>
                            </p:stCondLst>
                            <p:childTnLst>
                              <p:par>
                                <p:cTn id="15" presetID="22" presetClass="entr" presetSubtype="8" fill="hold" nodeType="after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left)">
                                      <p:cBhvr>
                                        <p:cTn id="17" dur="750"/>
                                        <p:tgtEl>
                                          <p:spTgt spid="9"/>
                                        </p:tgtEl>
                                      </p:cBhvr>
                                    </p:animEffect>
                                  </p:childTnLst>
                                </p:cTn>
                              </p:par>
                            </p:childTnLst>
                          </p:cTn>
                        </p:par>
                        <p:par>
                          <p:cTn id="18" fill="hold">
                            <p:stCondLst>
                              <p:cond delay="2000"/>
                            </p:stCondLst>
                            <p:childTnLst>
                              <p:par>
                                <p:cTn id="19" presetID="53" presetClass="entr" presetSubtype="16" fill="hold" nodeType="afterEffect">
                                  <p:stCondLst>
                                    <p:cond delay="0"/>
                                  </p:stCondLst>
                                  <p:childTnLst>
                                    <p:set>
                                      <p:cBhvr>
                                        <p:cTn id="20" dur="1" fill="hold">
                                          <p:stCondLst>
                                            <p:cond delay="0"/>
                                          </p:stCondLst>
                                        </p:cTn>
                                        <p:tgtEl>
                                          <p:spTgt spid="10"/>
                                        </p:tgtEl>
                                        <p:attrNameLst>
                                          <p:attrName>style.visibility</p:attrName>
                                        </p:attrNameLst>
                                      </p:cBhvr>
                                      <p:to>
                                        <p:strVal val="visible"/>
                                      </p:to>
                                    </p:set>
                                    <p:anim calcmode="lin" valueType="num">
                                      <p:cBhvr>
                                        <p:cTn id="21" dur="750" fill="hold"/>
                                        <p:tgtEl>
                                          <p:spTgt spid="10"/>
                                        </p:tgtEl>
                                        <p:attrNameLst>
                                          <p:attrName>ppt_w</p:attrName>
                                        </p:attrNameLst>
                                      </p:cBhvr>
                                      <p:tavLst>
                                        <p:tav tm="0">
                                          <p:val>
                                            <p:fltVal val="0"/>
                                          </p:val>
                                        </p:tav>
                                        <p:tav tm="100000">
                                          <p:val>
                                            <p:strVal val="#ppt_w"/>
                                          </p:val>
                                        </p:tav>
                                      </p:tavLst>
                                    </p:anim>
                                    <p:anim calcmode="lin" valueType="num">
                                      <p:cBhvr>
                                        <p:cTn id="22" dur="750" fill="hold"/>
                                        <p:tgtEl>
                                          <p:spTgt spid="10"/>
                                        </p:tgtEl>
                                        <p:attrNameLst>
                                          <p:attrName>ppt_h</p:attrName>
                                        </p:attrNameLst>
                                      </p:cBhvr>
                                      <p:tavLst>
                                        <p:tav tm="0">
                                          <p:val>
                                            <p:fltVal val="0"/>
                                          </p:val>
                                        </p:tav>
                                        <p:tav tm="100000">
                                          <p:val>
                                            <p:strVal val="#ppt_h"/>
                                          </p:val>
                                        </p:tav>
                                      </p:tavLst>
                                    </p:anim>
                                    <p:animEffect transition="in" filter="fade">
                                      <p:cBhvr>
                                        <p:cTn id="23" dur="750"/>
                                        <p:tgtEl>
                                          <p:spTgt spid="10"/>
                                        </p:tgtEl>
                                      </p:cBhvr>
                                    </p:animEffect>
                                  </p:childTnLst>
                                </p:cTn>
                              </p:par>
                            </p:childTnLst>
                          </p:cTn>
                        </p:par>
                        <p:par>
                          <p:cTn id="24" fill="hold">
                            <p:stCondLst>
                              <p:cond delay="2750"/>
                            </p:stCondLst>
                            <p:childTnLst>
                              <p:par>
                                <p:cTn id="25" presetID="22" presetClass="entr" presetSubtype="4" fill="hold" nodeType="after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wipe(down)">
                                      <p:cBhvr>
                                        <p:cTn id="27" dur="500"/>
                                        <p:tgtEl>
                                          <p:spTgt spid="5"/>
                                        </p:tgtEl>
                                      </p:cBhvr>
                                    </p:animEffect>
                                  </p:childTnLst>
                                </p:cTn>
                              </p:par>
                            </p:childTnLst>
                          </p:cTn>
                        </p:par>
                        <p:par>
                          <p:cTn id="28" fill="hold">
                            <p:stCondLst>
                              <p:cond delay="3250"/>
                            </p:stCondLst>
                            <p:childTnLst>
                              <p:par>
                                <p:cTn id="29" presetID="2" presetClass="entr" presetSubtype="6" fill="hold" nodeType="afterEffect">
                                  <p:stCondLst>
                                    <p:cond delay="0"/>
                                  </p:stCondLst>
                                  <p:childTnLst>
                                    <p:set>
                                      <p:cBhvr>
                                        <p:cTn id="30" dur="1" fill="hold">
                                          <p:stCondLst>
                                            <p:cond delay="0"/>
                                          </p:stCondLst>
                                        </p:cTn>
                                        <p:tgtEl>
                                          <p:spTgt spid="15"/>
                                        </p:tgtEl>
                                        <p:attrNameLst>
                                          <p:attrName>style.visibility</p:attrName>
                                        </p:attrNameLst>
                                      </p:cBhvr>
                                      <p:to>
                                        <p:strVal val="visible"/>
                                      </p:to>
                                    </p:set>
                                    <p:anim calcmode="lin" valueType="num">
                                      <p:cBhvr additive="base">
                                        <p:cTn id="31" dur="500" fill="hold"/>
                                        <p:tgtEl>
                                          <p:spTgt spid="15"/>
                                        </p:tgtEl>
                                        <p:attrNameLst>
                                          <p:attrName>ppt_x</p:attrName>
                                        </p:attrNameLst>
                                      </p:cBhvr>
                                      <p:tavLst>
                                        <p:tav tm="0">
                                          <p:val>
                                            <p:strVal val="1+#ppt_w/2"/>
                                          </p:val>
                                        </p:tav>
                                        <p:tav tm="100000">
                                          <p:val>
                                            <p:strVal val="#ppt_x"/>
                                          </p:val>
                                        </p:tav>
                                      </p:tavLst>
                                    </p:anim>
                                    <p:anim calcmode="lin" valueType="num">
                                      <p:cBhvr additive="base">
                                        <p:cTn id="32" dur="500" fill="hold"/>
                                        <p:tgtEl>
                                          <p:spTgt spid="15"/>
                                        </p:tgtEl>
                                        <p:attrNameLst>
                                          <p:attrName>ppt_y</p:attrName>
                                        </p:attrNameLst>
                                      </p:cBhvr>
                                      <p:tavLst>
                                        <p:tav tm="0">
                                          <p:val>
                                            <p:strVal val="1+#ppt_h/2"/>
                                          </p:val>
                                        </p:tav>
                                        <p:tav tm="100000">
                                          <p:val>
                                            <p:strVal val="#ppt_y"/>
                                          </p:val>
                                        </p:tav>
                                      </p:tavLst>
                                    </p:anim>
                                  </p:childTnLst>
                                </p:cTn>
                              </p:par>
                            </p:childTnLst>
                          </p:cTn>
                        </p:par>
                        <p:par>
                          <p:cTn id="33" fill="hold">
                            <p:stCondLst>
                              <p:cond delay="3750"/>
                            </p:stCondLst>
                            <p:childTnLst>
                              <p:par>
                                <p:cTn id="34" presetID="52" presetClass="entr" presetSubtype="0" fill="hold" grpId="0" nodeType="afterEffect">
                                  <p:stCondLst>
                                    <p:cond delay="0"/>
                                  </p:stCondLst>
                                  <p:childTnLst>
                                    <p:set>
                                      <p:cBhvr>
                                        <p:cTn id="35" dur="1" fill="hold">
                                          <p:stCondLst>
                                            <p:cond delay="0"/>
                                          </p:stCondLst>
                                        </p:cTn>
                                        <p:tgtEl>
                                          <p:spTgt spid="17"/>
                                        </p:tgtEl>
                                        <p:attrNameLst>
                                          <p:attrName>style.visibility</p:attrName>
                                        </p:attrNameLst>
                                      </p:cBhvr>
                                      <p:to>
                                        <p:strVal val="visible"/>
                                      </p:to>
                                    </p:set>
                                    <p:animScale>
                                      <p:cBhvr>
                                        <p:cTn id="36" dur="500" decel="50000" fill="hold">
                                          <p:stCondLst>
                                            <p:cond delay="0"/>
                                          </p:stCondLst>
                                        </p:cTn>
                                        <p:tgtEl>
                                          <p:spTgt spid="17"/>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7" dur="500" decel="50000" fill="hold">
                                          <p:stCondLst>
                                            <p:cond delay="0"/>
                                          </p:stCondLst>
                                        </p:cTn>
                                        <p:tgtEl>
                                          <p:spTgt spid="17"/>
                                        </p:tgtEl>
                                        <p:attrNameLst>
                                          <p:attrName>ppt_x</p:attrName>
                                          <p:attrName>ppt_y</p:attrName>
                                        </p:attrNameLst>
                                      </p:cBhvr>
                                    </p:animMotion>
                                    <p:animEffect transition="in" filter="fade">
                                      <p:cBhvr>
                                        <p:cTn id="38" dur="500"/>
                                        <p:tgtEl>
                                          <p:spTgt spid="17"/>
                                        </p:tgtEl>
                                      </p:cBhvr>
                                    </p:animEffect>
                                  </p:childTnLst>
                                </p:cTn>
                              </p:par>
                            </p:childTnLst>
                          </p:cTn>
                        </p:par>
                        <p:par>
                          <p:cTn id="39" fill="hold">
                            <p:stCondLst>
                              <p:cond delay="4250"/>
                            </p:stCondLst>
                            <p:childTnLst>
                              <p:par>
                                <p:cTn id="40" presetID="53" presetClass="entr" presetSubtype="16" fill="hold" nodeType="afterEffect">
                                  <p:stCondLst>
                                    <p:cond delay="0"/>
                                  </p:stCondLst>
                                  <p:childTnLst>
                                    <p:set>
                                      <p:cBhvr>
                                        <p:cTn id="41" dur="1" fill="hold">
                                          <p:stCondLst>
                                            <p:cond delay="0"/>
                                          </p:stCondLst>
                                        </p:cTn>
                                        <p:tgtEl>
                                          <p:spTgt spid="14"/>
                                        </p:tgtEl>
                                        <p:attrNameLst>
                                          <p:attrName>style.visibility</p:attrName>
                                        </p:attrNameLst>
                                      </p:cBhvr>
                                      <p:to>
                                        <p:strVal val="visible"/>
                                      </p:to>
                                    </p:set>
                                    <p:anim calcmode="lin" valueType="num">
                                      <p:cBhvr>
                                        <p:cTn id="42" dur="500" fill="hold"/>
                                        <p:tgtEl>
                                          <p:spTgt spid="14"/>
                                        </p:tgtEl>
                                        <p:attrNameLst>
                                          <p:attrName>ppt_w</p:attrName>
                                        </p:attrNameLst>
                                      </p:cBhvr>
                                      <p:tavLst>
                                        <p:tav tm="0">
                                          <p:val>
                                            <p:fltVal val="0"/>
                                          </p:val>
                                        </p:tav>
                                        <p:tav tm="100000">
                                          <p:val>
                                            <p:strVal val="#ppt_w"/>
                                          </p:val>
                                        </p:tav>
                                      </p:tavLst>
                                    </p:anim>
                                    <p:anim calcmode="lin" valueType="num">
                                      <p:cBhvr>
                                        <p:cTn id="43" dur="500" fill="hold"/>
                                        <p:tgtEl>
                                          <p:spTgt spid="14"/>
                                        </p:tgtEl>
                                        <p:attrNameLst>
                                          <p:attrName>ppt_h</p:attrName>
                                        </p:attrNameLst>
                                      </p:cBhvr>
                                      <p:tavLst>
                                        <p:tav tm="0">
                                          <p:val>
                                            <p:fltVal val="0"/>
                                          </p:val>
                                        </p:tav>
                                        <p:tav tm="100000">
                                          <p:val>
                                            <p:strVal val="#ppt_h"/>
                                          </p:val>
                                        </p:tav>
                                      </p:tavLst>
                                    </p:anim>
                                    <p:animEffect transition="in" filter="fade">
                                      <p:cBhvr>
                                        <p:cTn id="44" dur="500"/>
                                        <p:tgtEl>
                                          <p:spTgt spid="14"/>
                                        </p:tgtEl>
                                      </p:cBhvr>
                                    </p:animEffect>
                                  </p:childTnLst>
                                </p:cTn>
                              </p:par>
                            </p:childTnLst>
                          </p:cTn>
                        </p:par>
                        <p:par>
                          <p:cTn id="45" fill="hold">
                            <p:stCondLst>
                              <p:cond delay="4750"/>
                            </p:stCondLst>
                            <p:childTnLst>
                              <p:par>
                                <p:cTn id="46" presetID="22" presetClass="entr" presetSubtype="8" fill="hold" grpId="0" nodeType="afterEffect">
                                  <p:stCondLst>
                                    <p:cond delay="0"/>
                                  </p:stCondLst>
                                  <p:childTnLst>
                                    <p:set>
                                      <p:cBhvr>
                                        <p:cTn id="47" dur="1" fill="hold">
                                          <p:stCondLst>
                                            <p:cond delay="0"/>
                                          </p:stCondLst>
                                        </p:cTn>
                                        <p:tgtEl>
                                          <p:spTgt spid="18"/>
                                        </p:tgtEl>
                                        <p:attrNameLst>
                                          <p:attrName>style.visibility</p:attrName>
                                        </p:attrNameLst>
                                      </p:cBhvr>
                                      <p:to>
                                        <p:strVal val="visible"/>
                                      </p:to>
                                    </p:set>
                                    <p:animEffect transition="in" filter="wipe(left)">
                                      <p:cBhvr>
                                        <p:cTn id="48"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5926853" y="1068456"/>
            <a:ext cx="5878705" cy="3862596"/>
          </a:xfrm>
          <a:prstGeom prst="rect">
            <a:avLst/>
          </a:prstGeom>
          <a:noFill/>
        </p:spPr>
        <p:txBody>
          <a:bodyPr wrap="square" rtlCol="0">
            <a:spAutoFit/>
          </a:bodyPr>
          <a:lstStyle/>
          <a:p>
            <a:pPr>
              <a:lnSpc>
                <a:spcPct val="150000"/>
              </a:lnSpc>
            </a:pPr>
            <a:r>
              <a:rPr lang="zh-CN" altLang="en-US" sz="2800" dirty="0">
                <a:solidFill>
                  <a:schemeClr val="tx1">
                    <a:lumMod val="75000"/>
                    <a:lumOff val="25000"/>
                  </a:schemeClr>
                </a:solidFill>
                <a:cs typeface="+mn-ea"/>
                <a:sym typeface="+mn-lt"/>
              </a:rPr>
              <a:t>为了进一步在党内实行有效的</a:t>
            </a:r>
            <a:r>
              <a:rPr lang="zh-CN" altLang="en-US" sz="2800" dirty="0">
                <a:solidFill>
                  <a:srgbClr val="C00000"/>
                </a:solidFill>
                <a:cs typeface="+mn-ea"/>
                <a:sym typeface="+mn-lt"/>
              </a:rPr>
              <a:t>民主监督</a:t>
            </a:r>
            <a:r>
              <a:rPr lang="zh-CN" altLang="en-US" sz="2800" dirty="0">
                <a:solidFill>
                  <a:schemeClr val="tx1">
                    <a:lumMod val="75000"/>
                    <a:lumOff val="25000"/>
                  </a:schemeClr>
                </a:solidFill>
                <a:cs typeface="+mn-ea"/>
                <a:sym typeface="+mn-lt"/>
              </a:rPr>
              <a:t>，加强廉政建设，清除党内少数腐败分子，提高党员素质，发挥党员的先锋模范作用和党组织的核心作用，在职工群众中重新树立党组织的威信和共产党员的良好形象</a:t>
            </a:r>
            <a:endParaRPr lang="zh-CN" altLang="zh-CN" sz="2800" dirty="0">
              <a:solidFill>
                <a:schemeClr val="tx1">
                  <a:lumMod val="75000"/>
                  <a:lumOff val="25000"/>
                </a:schemeClr>
              </a:solidFill>
              <a:cs typeface="+mn-ea"/>
              <a:sym typeface="+mn-lt"/>
            </a:endParaRPr>
          </a:p>
        </p:txBody>
      </p:sp>
      <p:pic>
        <p:nvPicPr>
          <p:cNvPr id="3" name="图片 2">
            <a:extLst>
              <a:ext uri="{FF2B5EF4-FFF2-40B4-BE49-F238E27FC236}">
                <a16:creationId xmlns:a16="http://schemas.microsoft.com/office/drawing/2014/main" id="{F4023061-9746-40C0-94DE-A3A6232B4E94}"/>
              </a:ext>
            </a:extLst>
          </p:cNvPr>
          <p:cNvPicPr>
            <a:picLocks noChangeAspect="1"/>
          </p:cNvPicPr>
          <p:nvPr/>
        </p:nvPicPr>
        <p:blipFill rotWithShape="1">
          <a:blip r:embed="rId3">
            <a:extLst>
              <a:ext uri="{28A0092B-C50C-407E-A947-70E740481C1C}">
                <a14:useLocalDpi xmlns:a14="http://schemas.microsoft.com/office/drawing/2010/main" val="0"/>
              </a:ext>
            </a:extLst>
          </a:blip>
          <a:srcRect l="6278" t="21070" r="3721" b="13793"/>
          <a:stretch/>
        </p:blipFill>
        <p:spPr>
          <a:xfrm>
            <a:off x="386442" y="1068456"/>
            <a:ext cx="5540411" cy="4009729"/>
          </a:xfrm>
          <a:prstGeom prst="rect">
            <a:avLst/>
          </a:prstGeom>
        </p:spPr>
      </p:pic>
    </p:spTree>
    <p:extLst>
      <p:ext uri="{BB962C8B-B14F-4D97-AF65-F5344CB8AC3E}">
        <p14:creationId xmlns:p14="http://schemas.microsoft.com/office/powerpoint/2010/main" val="1441608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par>
                          <p:cTn id="10" fill="hold">
                            <p:stCondLst>
                              <p:cond delay="500"/>
                            </p:stCondLst>
                            <p:childTnLst>
                              <p:par>
                                <p:cTn id="11" presetID="42" presetClass="entr" presetSubtype="0" fill="hold" grpId="0" nodeType="afterEffect">
                                  <p:stCondLst>
                                    <p:cond delay="0"/>
                                  </p:stCondLst>
                                  <p:childTnLst>
                                    <p:set>
                                      <p:cBhvr>
                                        <p:cTn id="12" dur="1" fill="hold">
                                          <p:stCondLst>
                                            <p:cond delay="0"/>
                                          </p:stCondLst>
                                        </p:cTn>
                                        <p:tgtEl>
                                          <p:spTgt spid="5">
                                            <p:txEl>
                                              <p:pRg st="0" end="0"/>
                                            </p:txEl>
                                          </p:spTgt>
                                        </p:tgtEl>
                                        <p:attrNameLst>
                                          <p:attrName>style.visibility</p:attrName>
                                        </p:attrNameLst>
                                      </p:cBhvr>
                                      <p:to>
                                        <p:strVal val="visible"/>
                                      </p:to>
                                    </p:set>
                                    <p:animEffect transition="in" filter="fade">
                                      <p:cBhvr>
                                        <p:cTn id="13" dur="500"/>
                                        <p:tgtEl>
                                          <p:spTgt spid="5">
                                            <p:txEl>
                                              <p:pRg st="0" end="0"/>
                                            </p:txEl>
                                          </p:spTgt>
                                        </p:tgtEl>
                                      </p:cBhvr>
                                    </p:animEffect>
                                    <p:anim calcmode="lin" valueType="num">
                                      <p:cBhvr>
                                        <p:cTn id="14"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15" dur="5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PA-1022197">
            <a:extLst>
              <a:ext uri="{FF2B5EF4-FFF2-40B4-BE49-F238E27FC236}">
                <a16:creationId xmlns:a16="http://schemas.microsoft.com/office/drawing/2014/main" id="{4982BC02-1276-403D-830B-2CA2ED9285DC}"/>
              </a:ext>
            </a:extLst>
          </p:cNvPr>
          <p:cNvCxnSpPr/>
          <p:nvPr>
            <p:custDataLst>
              <p:tags r:id="rId1"/>
            </p:custDataLst>
          </p:nvPr>
        </p:nvCxnSpPr>
        <p:spPr>
          <a:xfrm>
            <a:off x="1156715" y="828448"/>
            <a:ext cx="0" cy="4592345"/>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3" name="PA-1022198">
            <a:extLst>
              <a:ext uri="{FF2B5EF4-FFF2-40B4-BE49-F238E27FC236}">
                <a16:creationId xmlns:a16="http://schemas.microsoft.com/office/drawing/2014/main" id="{224EC10C-01B9-4BF9-9934-C3F6F77F0E21}"/>
              </a:ext>
            </a:extLst>
          </p:cNvPr>
          <p:cNvSpPr/>
          <p:nvPr>
            <p:custDataLst>
              <p:tags r:id="rId2"/>
            </p:custDataLst>
          </p:nvPr>
        </p:nvSpPr>
        <p:spPr>
          <a:xfrm>
            <a:off x="900955" y="814571"/>
            <a:ext cx="511520" cy="51152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cs typeface="+mn-ea"/>
                <a:sym typeface="+mn-lt"/>
              </a:rPr>
              <a:t>1</a:t>
            </a:r>
            <a:endParaRPr lang="zh-CN" altLang="en-US" sz="2000" dirty="0">
              <a:cs typeface="+mn-ea"/>
              <a:sym typeface="+mn-lt"/>
            </a:endParaRPr>
          </a:p>
        </p:txBody>
      </p:sp>
      <p:sp>
        <p:nvSpPr>
          <p:cNvPr id="4" name="PA-1022200">
            <a:extLst>
              <a:ext uri="{FF2B5EF4-FFF2-40B4-BE49-F238E27FC236}">
                <a16:creationId xmlns:a16="http://schemas.microsoft.com/office/drawing/2014/main" id="{DA06E8C0-F162-4F07-B45A-ED5F62205D7D}"/>
              </a:ext>
            </a:extLst>
          </p:cNvPr>
          <p:cNvSpPr/>
          <p:nvPr>
            <p:custDataLst>
              <p:tags r:id="rId3"/>
            </p:custDataLst>
          </p:nvPr>
        </p:nvSpPr>
        <p:spPr>
          <a:xfrm>
            <a:off x="1456186" y="842605"/>
            <a:ext cx="9651654" cy="397032"/>
          </a:xfrm>
          <a:prstGeom prst="rect">
            <a:avLst/>
          </a:prstGeom>
        </p:spPr>
        <p:txBody>
          <a:bodyPr wrap="square">
            <a:spAutoFit/>
          </a:bodyPr>
          <a:lstStyle/>
          <a:p>
            <a:pPr algn="just">
              <a:lnSpc>
                <a:spcPct val="130000"/>
              </a:lnSpc>
            </a:pPr>
            <a:r>
              <a:rPr lang="zh-CN" altLang="en-US" dirty="0">
                <a:solidFill>
                  <a:srgbClr val="C00000"/>
                </a:solidFill>
                <a:cs typeface="+mn-ea"/>
                <a:sym typeface="+mn-lt"/>
              </a:rPr>
              <a:t>民主评议党员是一项党建工作制度。为加强我办党建工作特制定本制度。</a:t>
            </a:r>
            <a:endParaRPr lang="zh-CN" altLang="en-US" sz="1600" dirty="0">
              <a:cs typeface="+mn-ea"/>
              <a:sym typeface="+mn-lt"/>
            </a:endParaRPr>
          </a:p>
        </p:txBody>
      </p:sp>
      <p:sp>
        <p:nvSpPr>
          <p:cNvPr id="5" name="PA-1022198">
            <a:extLst>
              <a:ext uri="{FF2B5EF4-FFF2-40B4-BE49-F238E27FC236}">
                <a16:creationId xmlns:a16="http://schemas.microsoft.com/office/drawing/2014/main" id="{224EC10C-01B9-4BF9-9934-C3F6F77F0E21}"/>
              </a:ext>
            </a:extLst>
          </p:cNvPr>
          <p:cNvSpPr/>
          <p:nvPr>
            <p:custDataLst>
              <p:tags r:id="rId4"/>
            </p:custDataLst>
          </p:nvPr>
        </p:nvSpPr>
        <p:spPr>
          <a:xfrm>
            <a:off x="900955" y="1565303"/>
            <a:ext cx="511520" cy="51152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cs typeface="+mn-ea"/>
                <a:sym typeface="+mn-lt"/>
              </a:rPr>
              <a:t>2</a:t>
            </a:r>
            <a:endParaRPr lang="zh-CN" altLang="en-US" sz="2000" dirty="0">
              <a:cs typeface="+mn-ea"/>
              <a:sym typeface="+mn-lt"/>
            </a:endParaRPr>
          </a:p>
        </p:txBody>
      </p:sp>
      <p:sp>
        <p:nvSpPr>
          <p:cNvPr id="6" name="PA-1022200">
            <a:extLst>
              <a:ext uri="{FF2B5EF4-FFF2-40B4-BE49-F238E27FC236}">
                <a16:creationId xmlns:a16="http://schemas.microsoft.com/office/drawing/2014/main" id="{DA06E8C0-F162-4F07-B45A-ED5F62205D7D}"/>
              </a:ext>
            </a:extLst>
          </p:cNvPr>
          <p:cNvSpPr/>
          <p:nvPr>
            <p:custDataLst>
              <p:tags r:id="rId5"/>
            </p:custDataLst>
          </p:nvPr>
        </p:nvSpPr>
        <p:spPr>
          <a:xfrm>
            <a:off x="1456186" y="1566178"/>
            <a:ext cx="9651654" cy="397032"/>
          </a:xfrm>
          <a:prstGeom prst="rect">
            <a:avLst/>
          </a:prstGeom>
        </p:spPr>
        <p:txBody>
          <a:bodyPr wrap="square">
            <a:spAutoFit/>
          </a:bodyPr>
          <a:lstStyle/>
          <a:p>
            <a:pPr algn="just">
              <a:lnSpc>
                <a:spcPct val="130000"/>
              </a:lnSpc>
            </a:pPr>
            <a:r>
              <a:rPr lang="zh-CN" altLang="en-US" dirty="0">
                <a:solidFill>
                  <a:srgbClr val="C00000"/>
                </a:solidFill>
                <a:cs typeface="+mn-ea"/>
                <a:sym typeface="+mn-lt"/>
              </a:rPr>
              <a:t>民主评议党员每年进行一次，一般安排在年末，时间半个月至一个月。</a:t>
            </a:r>
            <a:endParaRPr lang="zh-CN" altLang="en-US" sz="1600" dirty="0">
              <a:cs typeface="+mn-ea"/>
              <a:sym typeface="+mn-lt"/>
            </a:endParaRPr>
          </a:p>
        </p:txBody>
      </p:sp>
      <p:sp>
        <p:nvSpPr>
          <p:cNvPr id="10" name="PA-1022198">
            <a:extLst>
              <a:ext uri="{FF2B5EF4-FFF2-40B4-BE49-F238E27FC236}">
                <a16:creationId xmlns:a16="http://schemas.microsoft.com/office/drawing/2014/main" id="{224EC10C-01B9-4BF9-9934-C3F6F77F0E21}"/>
              </a:ext>
            </a:extLst>
          </p:cNvPr>
          <p:cNvSpPr/>
          <p:nvPr>
            <p:custDataLst>
              <p:tags r:id="rId6"/>
            </p:custDataLst>
          </p:nvPr>
        </p:nvSpPr>
        <p:spPr>
          <a:xfrm>
            <a:off x="900955" y="2351247"/>
            <a:ext cx="511520" cy="51152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cs typeface="+mn-ea"/>
                <a:sym typeface="+mn-lt"/>
              </a:rPr>
              <a:t>3</a:t>
            </a:r>
            <a:endParaRPr lang="zh-CN" altLang="en-US" sz="2000" dirty="0">
              <a:cs typeface="+mn-ea"/>
              <a:sym typeface="+mn-lt"/>
            </a:endParaRPr>
          </a:p>
        </p:txBody>
      </p:sp>
      <p:sp>
        <p:nvSpPr>
          <p:cNvPr id="11" name="PA-1022200">
            <a:extLst>
              <a:ext uri="{FF2B5EF4-FFF2-40B4-BE49-F238E27FC236}">
                <a16:creationId xmlns:a16="http://schemas.microsoft.com/office/drawing/2014/main" id="{DA06E8C0-F162-4F07-B45A-ED5F62205D7D}"/>
              </a:ext>
            </a:extLst>
          </p:cNvPr>
          <p:cNvSpPr/>
          <p:nvPr>
            <p:custDataLst>
              <p:tags r:id="rId7"/>
            </p:custDataLst>
          </p:nvPr>
        </p:nvSpPr>
        <p:spPr>
          <a:xfrm>
            <a:off x="1456186" y="2352122"/>
            <a:ext cx="1639125" cy="397032"/>
          </a:xfrm>
          <a:prstGeom prst="rect">
            <a:avLst/>
          </a:prstGeom>
        </p:spPr>
        <p:txBody>
          <a:bodyPr wrap="square">
            <a:spAutoFit/>
          </a:bodyPr>
          <a:lstStyle/>
          <a:p>
            <a:pPr algn="just">
              <a:lnSpc>
                <a:spcPct val="130000"/>
              </a:lnSpc>
            </a:pPr>
            <a:r>
              <a:rPr lang="zh-CN" altLang="en-US" dirty="0">
                <a:solidFill>
                  <a:srgbClr val="C00000"/>
                </a:solidFill>
                <a:cs typeface="+mn-ea"/>
                <a:sym typeface="+mn-lt"/>
              </a:rPr>
              <a:t>评议内容</a:t>
            </a:r>
            <a:r>
              <a:rPr lang="en-US" altLang="zh-CN" dirty="0">
                <a:solidFill>
                  <a:srgbClr val="C00000"/>
                </a:solidFill>
                <a:cs typeface="+mn-ea"/>
                <a:sym typeface="+mn-lt"/>
              </a:rPr>
              <a:t>:</a:t>
            </a:r>
            <a:endParaRPr lang="zh-CN" altLang="en-US" sz="1600" dirty="0">
              <a:cs typeface="+mn-ea"/>
              <a:sym typeface="+mn-lt"/>
            </a:endParaRPr>
          </a:p>
        </p:txBody>
      </p:sp>
      <p:sp>
        <p:nvSpPr>
          <p:cNvPr id="12" name="PA-1022200">
            <a:extLst>
              <a:ext uri="{FF2B5EF4-FFF2-40B4-BE49-F238E27FC236}">
                <a16:creationId xmlns:a16="http://schemas.microsoft.com/office/drawing/2014/main" id="{DA06E8C0-F162-4F07-B45A-ED5F62205D7D}"/>
              </a:ext>
            </a:extLst>
          </p:cNvPr>
          <p:cNvSpPr/>
          <p:nvPr>
            <p:custDataLst>
              <p:tags r:id="rId8"/>
            </p:custDataLst>
          </p:nvPr>
        </p:nvSpPr>
        <p:spPr>
          <a:xfrm>
            <a:off x="2553211" y="2369566"/>
            <a:ext cx="8798859" cy="3208571"/>
          </a:xfrm>
          <a:prstGeom prst="rect">
            <a:avLst/>
          </a:prstGeom>
        </p:spPr>
        <p:txBody>
          <a:bodyPr wrap="square">
            <a:spAutoFit/>
          </a:bodyPr>
          <a:lstStyle/>
          <a:p>
            <a:pPr algn="just">
              <a:lnSpc>
                <a:spcPct val="150000"/>
              </a:lnSpc>
            </a:pPr>
            <a:r>
              <a:rPr lang="en-US" altLang="zh-CN" sz="1500" dirty="0">
                <a:cs typeface="+mn-ea"/>
                <a:sym typeface="+mn-lt"/>
              </a:rPr>
              <a:t>1</a:t>
            </a:r>
            <a:r>
              <a:rPr lang="zh-CN" altLang="en-US" sz="1500" dirty="0">
                <a:cs typeface="+mn-ea"/>
                <a:sym typeface="+mn-lt"/>
              </a:rPr>
              <a:t>、是否具有坚定的共产主义信念，能否坚持四项基本原则，坚持改革开放，把实现现阶段的共同理想同脚踏实地地做好本职工作结合起来，全心全意为人民服务。 </a:t>
            </a:r>
            <a:endParaRPr lang="en-US" altLang="zh-CN" sz="1500" dirty="0">
              <a:cs typeface="+mn-ea"/>
              <a:sym typeface="+mn-lt"/>
            </a:endParaRPr>
          </a:p>
          <a:p>
            <a:pPr algn="just">
              <a:lnSpc>
                <a:spcPct val="150000"/>
              </a:lnSpc>
            </a:pPr>
            <a:r>
              <a:rPr lang="en-US" altLang="zh-CN" sz="1500" dirty="0">
                <a:cs typeface="+mn-ea"/>
                <a:sym typeface="+mn-lt"/>
              </a:rPr>
              <a:t>2</a:t>
            </a:r>
            <a:r>
              <a:rPr lang="zh-CN" altLang="en-US" sz="1500" dirty="0">
                <a:cs typeface="+mn-ea"/>
                <a:sym typeface="+mn-lt"/>
              </a:rPr>
              <a:t>、是否坚决贯彻执行党在社会主义初级阶段的基本路线和各项方针政策，为深化人防改革，促进机关三个文明建设做出贡献。</a:t>
            </a:r>
            <a:endParaRPr lang="en-US" altLang="zh-CN" sz="1500" dirty="0">
              <a:cs typeface="+mn-ea"/>
              <a:sym typeface="+mn-lt"/>
            </a:endParaRPr>
          </a:p>
          <a:p>
            <a:pPr algn="just">
              <a:lnSpc>
                <a:spcPct val="150000"/>
              </a:lnSpc>
            </a:pPr>
            <a:r>
              <a:rPr lang="en-US" altLang="zh-CN" sz="1500" dirty="0">
                <a:cs typeface="+mn-ea"/>
                <a:sym typeface="+mn-lt"/>
              </a:rPr>
              <a:t>3</a:t>
            </a:r>
            <a:r>
              <a:rPr lang="zh-CN" altLang="en-US" sz="1500" dirty="0">
                <a:cs typeface="+mn-ea"/>
                <a:sym typeface="+mn-lt"/>
              </a:rPr>
              <a:t>、是否站在改革前列，维护改革大局，正确处理国家、集体、个人利益之间的关系。做到个人利益服从党和人民利益，局部利益服从整体利益。 </a:t>
            </a:r>
            <a:endParaRPr lang="en-US" altLang="zh-CN" sz="1500" dirty="0">
              <a:cs typeface="+mn-ea"/>
              <a:sym typeface="+mn-lt"/>
            </a:endParaRPr>
          </a:p>
          <a:p>
            <a:pPr algn="just">
              <a:lnSpc>
                <a:spcPct val="150000"/>
              </a:lnSpc>
            </a:pPr>
            <a:r>
              <a:rPr lang="en-US" altLang="zh-CN" sz="1500" dirty="0">
                <a:cs typeface="+mn-ea"/>
                <a:sym typeface="+mn-lt"/>
              </a:rPr>
              <a:t>4</a:t>
            </a:r>
            <a:r>
              <a:rPr lang="zh-CN" altLang="en-US" sz="1500" dirty="0">
                <a:cs typeface="+mn-ea"/>
                <a:sym typeface="+mn-lt"/>
              </a:rPr>
              <a:t>、是否切实地执行党的决议，遵守党的章程，履行党员义务，珍惜党员权利。 </a:t>
            </a:r>
            <a:endParaRPr lang="en-US" altLang="zh-CN" sz="1500" dirty="0">
              <a:cs typeface="+mn-ea"/>
              <a:sym typeface="+mn-lt"/>
            </a:endParaRPr>
          </a:p>
          <a:p>
            <a:pPr algn="just">
              <a:lnSpc>
                <a:spcPct val="150000"/>
              </a:lnSpc>
            </a:pPr>
            <a:r>
              <a:rPr lang="en-US" altLang="zh-CN" sz="1500" dirty="0">
                <a:cs typeface="+mn-ea"/>
                <a:sym typeface="+mn-lt"/>
              </a:rPr>
              <a:t>5</a:t>
            </a:r>
            <a:r>
              <a:rPr lang="zh-CN" altLang="en-US" sz="1500" dirty="0">
                <a:cs typeface="+mn-ea"/>
                <a:sym typeface="+mn-lt"/>
              </a:rPr>
              <a:t>、是否密切联系群众、关心群众疾苦，艰苦奋斗、廉洁奉公，反对腐化奢侈，反对以权谋私；是否模范遵守本办所制定的一切规章制度，是否起到党员先锋模范作用。</a:t>
            </a:r>
          </a:p>
        </p:txBody>
      </p:sp>
    </p:spTree>
    <p:extLst>
      <p:ext uri="{BB962C8B-B14F-4D97-AF65-F5344CB8AC3E}">
        <p14:creationId xmlns:p14="http://schemas.microsoft.com/office/powerpoint/2010/main" val="3718133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anim calcmode="lin" valueType="num">
                                      <p:cBhvr>
                                        <p:cTn id="12" dur="500" fill="hold"/>
                                        <p:tgtEl>
                                          <p:spTgt spid="3"/>
                                        </p:tgtEl>
                                        <p:attrNameLst>
                                          <p:attrName>ppt_x</p:attrName>
                                        </p:attrNameLst>
                                      </p:cBhvr>
                                      <p:tavLst>
                                        <p:tav tm="0">
                                          <p:val>
                                            <p:strVal val="#ppt_x"/>
                                          </p:val>
                                        </p:tav>
                                        <p:tav tm="100000">
                                          <p:val>
                                            <p:strVal val="#ppt_x"/>
                                          </p:val>
                                        </p:tav>
                                      </p:tavLst>
                                    </p:anim>
                                    <p:anim calcmode="lin" valueType="num">
                                      <p:cBhvr>
                                        <p:cTn id="13" dur="500" fill="hold"/>
                                        <p:tgtEl>
                                          <p:spTgt spid="3"/>
                                        </p:tgtEl>
                                        <p:attrNameLst>
                                          <p:attrName>ppt_y</p:attrName>
                                        </p:attrNameLst>
                                      </p:cBhvr>
                                      <p:tavLst>
                                        <p:tav tm="0">
                                          <p:val>
                                            <p:strVal val="#ppt_y+.1"/>
                                          </p:val>
                                        </p:tav>
                                        <p:tav tm="100000">
                                          <p:val>
                                            <p:strVal val="#ppt_y"/>
                                          </p:val>
                                        </p:tav>
                                      </p:tavLst>
                                    </p:anim>
                                  </p:childTnLst>
                                </p:cTn>
                              </p:par>
                            </p:childTnLst>
                          </p:cTn>
                        </p:par>
                        <p:par>
                          <p:cTn id="14" fill="hold">
                            <p:stCondLst>
                              <p:cond delay="1000"/>
                            </p:stCondLst>
                            <p:childTnLst>
                              <p:par>
                                <p:cTn id="15" presetID="22" presetClass="entr" presetSubtype="8" fill="hold" grpId="0" nodeType="after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left)">
                                      <p:cBhvr>
                                        <p:cTn id="17" dur="500"/>
                                        <p:tgtEl>
                                          <p:spTgt spid="4"/>
                                        </p:tgtEl>
                                      </p:cBhvr>
                                    </p:animEffect>
                                  </p:childTnLst>
                                </p:cTn>
                              </p:par>
                            </p:childTnLst>
                          </p:cTn>
                        </p:par>
                        <p:par>
                          <p:cTn id="18" fill="hold">
                            <p:stCondLst>
                              <p:cond delay="1500"/>
                            </p:stCondLst>
                            <p:childTnLst>
                              <p:par>
                                <p:cTn id="19" presetID="42" presetClass="entr" presetSubtype="0" fill="hold" grpId="0" nodeType="after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anim calcmode="lin" valueType="num">
                                      <p:cBhvr>
                                        <p:cTn id="22" dur="500" fill="hold"/>
                                        <p:tgtEl>
                                          <p:spTgt spid="5"/>
                                        </p:tgtEl>
                                        <p:attrNameLst>
                                          <p:attrName>ppt_x</p:attrName>
                                        </p:attrNameLst>
                                      </p:cBhvr>
                                      <p:tavLst>
                                        <p:tav tm="0">
                                          <p:val>
                                            <p:strVal val="#ppt_x"/>
                                          </p:val>
                                        </p:tav>
                                        <p:tav tm="100000">
                                          <p:val>
                                            <p:strVal val="#ppt_x"/>
                                          </p:val>
                                        </p:tav>
                                      </p:tavLst>
                                    </p:anim>
                                    <p:anim calcmode="lin" valueType="num">
                                      <p:cBhvr>
                                        <p:cTn id="23" dur="500" fill="hold"/>
                                        <p:tgtEl>
                                          <p:spTgt spid="5"/>
                                        </p:tgtEl>
                                        <p:attrNameLst>
                                          <p:attrName>ppt_y</p:attrName>
                                        </p:attrNameLst>
                                      </p:cBhvr>
                                      <p:tavLst>
                                        <p:tav tm="0">
                                          <p:val>
                                            <p:strVal val="#ppt_y+.1"/>
                                          </p:val>
                                        </p:tav>
                                        <p:tav tm="100000">
                                          <p:val>
                                            <p:strVal val="#ppt_y"/>
                                          </p:val>
                                        </p:tav>
                                      </p:tavLst>
                                    </p:anim>
                                  </p:childTnLst>
                                </p:cTn>
                              </p:par>
                            </p:childTnLst>
                          </p:cTn>
                        </p:par>
                        <p:par>
                          <p:cTn id="24" fill="hold">
                            <p:stCondLst>
                              <p:cond delay="2000"/>
                            </p:stCondLst>
                            <p:childTnLst>
                              <p:par>
                                <p:cTn id="25" presetID="22" presetClass="entr" presetSubtype="8" fill="hold" grpId="0" nodeType="after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wipe(left)">
                                      <p:cBhvr>
                                        <p:cTn id="27" dur="500"/>
                                        <p:tgtEl>
                                          <p:spTgt spid="6"/>
                                        </p:tgtEl>
                                      </p:cBhvr>
                                    </p:animEffect>
                                  </p:childTnLst>
                                </p:cTn>
                              </p:par>
                            </p:childTnLst>
                          </p:cTn>
                        </p:par>
                        <p:par>
                          <p:cTn id="28" fill="hold">
                            <p:stCondLst>
                              <p:cond delay="2500"/>
                            </p:stCondLst>
                            <p:childTnLst>
                              <p:par>
                                <p:cTn id="29" presetID="42" presetClass="entr" presetSubtype="0" fill="hold" grpId="0" nodeType="after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500"/>
                                        <p:tgtEl>
                                          <p:spTgt spid="10"/>
                                        </p:tgtEl>
                                      </p:cBhvr>
                                    </p:animEffect>
                                    <p:anim calcmode="lin" valueType="num">
                                      <p:cBhvr>
                                        <p:cTn id="32" dur="500" fill="hold"/>
                                        <p:tgtEl>
                                          <p:spTgt spid="10"/>
                                        </p:tgtEl>
                                        <p:attrNameLst>
                                          <p:attrName>ppt_x</p:attrName>
                                        </p:attrNameLst>
                                      </p:cBhvr>
                                      <p:tavLst>
                                        <p:tav tm="0">
                                          <p:val>
                                            <p:strVal val="#ppt_x"/>
                                          </p:val>
                                        </p:tav>
                                        <p:tav tm="100000">
                                          <p:val>
                                            <p:strVal val="#ppt_x"/>
                                          </p:val>
                                        </p:tav>
                                      </p:tavLst>
                                    </p:anim>
                                    <p:anim calcmode="lin" valueType="num">
                                      <p:cBhvr>
                                        <p:cTn id="33" dur="500" fill="hold"/>
                                        <p:tgtEl>
                                          <p:spTgt spid="10"/>
                                        </p:tgtEl>
                                        <p:attrNameLst>
                                          <p:attrName>ppt_y</p:attrName>
                                        </p:attrNameLst>
                                      </p:cBhvr>
                                      <p:tavLst>
                                        <p:tav tm="0">
                                          <p:val>
                                            <p:strVal val="#ppt_y+.1"/>
                                          </p:val>
                                        </p:tav>
                                        <p:tav tm="100000">
                                          <p:val>
                                            <p:strVal val="#ppt_y"/>
                                          </p:val>
                                        </p:tav>
                                      </p:tavLst>
                                    </p:anim>
                                  </p:childTnLst>
                                </p:cTn>
                              </p:par>
                            </p:childTnLst>
                          </p:cTn>
                        </p:par>
                        <p:par>
                          <p:cTn id="34" fill="hold">
                            <p:stCondLst>
                              <p:cond delay="3000"/>
                            </p:stCondLst>
                            <p:childTnLst>
                              <p:par>
                                <p:cTn id="35" presetID="22" presetClass="entr" presetSubtype="8" fill="hold" grpId="0" nodeType="after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wipe(left)">
                                      <p:cBhvr>
                                        <p:cTn id="37" dur="500"/>
                                        <p:tgtEl>
                                          <p:spTgt spid="11"/>
                                        </p:tgtEl>
                                      </p:cBhvr>
                                    </p:animEffect>
                                  </p:childTnLst>
                                </p:cTn>
                              </p:par>
                            </p:childTnLst>
                          </p:cTn>
                        </p:par>
                        <p:par>
                          <p:cTn id="38" fill="hold">
                            <p:stCondLst>
                              <p:cond delay="3500"/>
                            </p:stCondLst>
                            <p:childTnLst>
                              <p:par>
                                <p:cTn id="39" presetID="22" presetClass="entr" presetSubtype="8" fill="hold" grpId="0" nodeType="afterEffect">
                                  <p:stCondLst>
                                    <p:cond delay="0"/>
                                  </p:stCondLst>
                                  <p:childTnLst>
                                    <p:set>
                                      <p:cBhvr>
                                        <p:cTn id="40" dur="1" fill="hold">
                                          <p:stCondLst>
                                            <p:cond delay="0"/>
                                          </p:stCondLst>
                                        </p:cTn>
                                        <p:tgtEl>
                                          <p:spTgt spid="12"/>
                                        </p:tgtEl>
                                        <p:attrNameLst>
                                          <p:attrName>style.visibility</p:attrName>
                                        </p:attrNameLst>
                                      </p:cBhvr>
                                      <p:to>
                                        <p:strVal val="visible"/>
                                      </p:to>
                                    </p:set>
                                    <p:animEffect transition="in" filter="wipe(left)">
                                      <p:cBhvr>
                                        <p:cTn id="4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5" grpId="0" animBg="1"/>
      <p:bldP spid="6" grpId="0"/>
      <p:bldP spid="10" grpId="0" animBg="1"/>
      <p:bldP spid="11" grpId="0"/>
      <p:bldP spid="1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PA-1022197">
            <a:extLst>
              <a:ext uri="{FF2B5EF4-FFF2-40B4-BE49-F238E27FC236}">
                <a16:creationId xmlns:a16="http://schemas.microsoft.com/office/drawing/2014/main" id="{4982BC02-1276-403D-830B-2CA2ED9285DC}"/>
              </a:ext>
            </a:extLst>
          </p:cNvPr>
          <p:cNvCxnSpPr/>
          <p:nvPr>
            <p:custDataLst>
              <p:tags r:id="rId1"/>
            </p:custDataLst>
          </p:nvPr>
        </p:nvCxnSpPr>
        <p:spPr>
          <a:xfrm>
            <a:off x="1184850" y="856584"/>
            <a:ext cx="0" cy="4592345"/>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10" name="PA-1022198">
            <a:extLst>
              <a:ext uri="{FF2B5EF4-FFF2-40B4-BE49-F238E27FC236}">
                <a16:creationId xmlns:a16="http://schemas.microsoft.com/office/drawing/2014/main" id="{224EC10C-01B9-4BF9-9934-C3F6F77F0E21}"/>
              </a:ext>
            </a:extLst>
          </p:cNvPr>
          <p:cNvSpPr/>
          <p:nvPr>
            <p:custDataLst>
              <p:tags r:id="rId2"/>
            </p:custDataLst>
          </p:nvPr>
        </p:nvSpPr>
        <p:spPr>
          <a:xfrm>
            <a:off x="929090" y="770039"/>
            <a:ext cx="511520" cy="51152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cs typeface="+mn-ea"/>
                <a:sym typeface="+mn-lt"/>
              </a:rPr>
              <a:t>4</a:t>
            </a:r>
            <a:endParaRPr lang="zh-CN" altLang="en-US" sz="2000" dirty="0">
              <a:cs typeface="+mn-ea"/>
              <a:sym typeface="+mn-lt"/>
            </a:endParaRPr>
          </a:p>
        </p:txBody>
      </p:sp>
      <p:sp>
        <p:nvSpPr>
          <p:cNvPr id="11" name="PA-1022200">
            <a:extLst>
              <a:ext uri="{FF2B5EF4-FFF2-40B4-BE49-F238E27FC236}">
                <a16:creationId xmlns:a16="http://schemas.microsoft.com/office/drawing/2014/main" id="{DA06E8C0-F162-4F07-B45A-ED5F62205D7D}"/>
              </a:ext>
            </a:extLst>
          </p:cNvPr>
          <p:cNvSpPr/>
          <p:nvPr>
            <p:custDataLst>
              <p:tags r:id="rId3"/>
            </p:custDataLst>
          </p:nvPr>
        </p:nvSpPr>
        <p:spPr>
          <a:xfrm>
            <a:off x="1484321" y="770914"/>
            <a:ext cx="1639125" cy="397032"/>
          </a:xfrm>
          <a:prstGeom prst="rect">
            <a:avLst/>
          </a:prstGeom>
        </p:spPr>
        <p:txBody>
          <a:bodyPr wrap="square">
            <a:spAutoFit/>
          </a:bodyPr>
          <a:lstStyle/>
          <a:p>
            <a:pPr algn="just">
              <a:lnSpc>
                <a:spcPct val="130000"/>
              </a:lnSpc>
            </a:pPr>
            <a:r>
              <a:rPr lang="zh-CN" altLang="en-US" dirty="0">
                <a:solidFill>
                  <a:srgbClr val="C00000"/>
                </a:solidFill>
                <a:cs typeface="+mn-ea"/>
                <a:sym typeface="+mn-lt"/>
              </a:rPr>
              <a:t>基本方法</a:t>
            </a:r>
            <a:r>
              <a:rPr lang="en-US" altLang="zh-CN" dirty="0">
                <a:solidFill>
                  <a:srgbClr val="C00000"/>
                </a:solidFill>
                <a:cs typeface="+mn-ea"/>
                <a:sym typeface="+mn-lt"/>
              </a:rPr>
              <a:t>:</a:t>
            </a:r>
            <a:endParaRPr lang="zh-CN" altLang="en-US" sz="1600" dirty="0">
              <a:cs typeface="+mn-ea"/>
              <a:sym typeface="+mn-lt"/>
            </a:endParaRPr>
          </a:p>
        </p:txBody>
      </p:sp>
      <p:sp>
        <p:nvSpPr>
          <p:cNvPr id="12" name="PA-1022200">
            <a:extLst>
              <a:ext uri="{FF2B5EF4-FFF2-40B4-BE49-F238E27FC236}">
                <a16:creationId xmlns:a16="http://schemas.microsoft.com/office/drawing/2014/main" id="{DA06E8C0-F162-4F07-B45A-ED5F62205D7D}"/>
              </a:ext>
            </a:extLst>
          </p:cNvPr>
          <p:cNvSpPr/>
          <p:nvPr>
            <p:custDataLst>
              <p:tags r:id="rId4"/>
            </p:custDataLst>
          </p:nvPr>
        </p:nvSpPr>
        <p:spPr>
          <a:xfrm>
            <a:off x="1484321" y="1108398"/>
            <a:ext cx="9927391" cy="2585323"/>
          </a:xfrm>
          <a:prstGeom prst="rect">
            <a:avLst/>
          </a:prstGeom>
        </p:spPr>
        <p:txBody>
          <a:bodyPr wrap="square">
            <a:spAutoFit/>
          </a:bodyPr>
          <a:lstStyle/>
          <a:p>
            <a:pPr algn="just">
              <a:lnSpc>
                <a:spcPct val="120000"/>
              </a:lnSpc>
            </a:pPr>
            <a:r>
              <a:rPr lang="en-US" altLang="zh-CN" sz="1500" dirty="0">
                <a:solidFill>
                  <a:srgbClr val="C00000"/>
                </a:solidFill>
                <a:cs typeface="+mn-ea"/>
                <a:sym typeface="+mn-lt"/>
              </a:rPr>
              <a:t>1</a:t>
            </a:r>
            <a:r>
              <a:rPr lang="zh-CN" altLang="en-US" sz="1500" dirty="0">
                <a:solidFill>
                  <a:srgbClr val="C00000"/>
                </a:solidFill>
                <a:cs typeface="+mn-ea"/>
                <a:sym typeface="+mn-lt"/>
              </a:rPr>
              <a:t>、学习教育。</a:t>
            </a:r>
            <a:r>
              <a:rPr lang="zh-CN" altLang="en-US" sz="1500" dirty="0">
                <a:cs typeface="+mn-ea"/>
                <a:sym typeface="+mn-lt"/>
              </a:rPr>
              <a:t>要与形势教育结合起来，对党员普遍进行在新形势下坚持党员标准的教育。学习内容以</a:t>
            </a:r>
            <a:r>
              <a:rPr lang="en-US" altLang="zh-CN" sz="1500" dirty="0">
                <a:cs typeface="+mn-ea"/>
                <a:sym typeface="+mn-lt"/>
              </a:rPr>
              <a:t>《</a:t>
            </a:r>
            <a:r>
              <a:rPr lang="zh-CN" altLang="en-US" sz="1500" dirty="0">
                <a:cs typeface="+mn-ea"/>
                <a:sym typeface="+mn-lt"/>
              </a:rPr>
              <a:t>党章</a:t>
            </a:r>
            <a:r>
              <a:rPr lang="en-US" altLang="zh-CN" sz="1500" dirty="0">
                <a:cs typeface="+mn-ea"/>
                <a:sym typeface="+mn-lt"/>
              </a:rPr>
              <a:t>》</a:t>
            </a:r>
            <a:r>
              <a:rPr lang="zh-CN" altLang="en-US" sz="1500" dirty="0">
                <a:cs typeface="+mn-ea"/>
                <a:sym typeface="+mn-lt"/>
              </a:rPr>
              <a:t>、</a:t>
            </a:r>
            <a:r>
              <a:rPr lang="en-US" altLang="zh-CN" sz="1500" dirty="0">
                <a:cs typeface="+mn-ea"/>
                <a:sym typeface="+mn-lt"/>
              </a:rPr>
              <a:t>《</a:t>
            </a:r>
            <a:r>
              <a:rPr lang="zh-CN" altLang="en-US" sz="1500" dirty="0">
                <a:cs typeface="+mn-ea"/>
                <a:sym typeface="+mn-lt"/>
              </a:rPr>
              <a:t>准则</a:t>
            </a:r>
            <a:r>
              <a:rPr lang="en-US" altLang="zh-CN" sz="1500" dirty="0">
                <a:cs typeface="+mn-ea"/>
                <a:sym typeface="+mn-lt"/>
              </a:rPr>
              <a:t>》</a:t>
            </a:r>
            <a:r>
              <a:rPr lang="zh-CN" altLang="en-US" sz="1500" dirty="0">
                <a:cs typeface="+mn-ea"/>
                <a:sym typeface="+mn-lt"/>
              </a:rPr>
              <a:t>和党中央有关文件为主。 </a:t>
            </a:r>
            <a:endParaRPr lang="en-US" altLang="zh-CN" sz="1500" dirty="0">
              <a:cs typeface="+mn-ea"/>
              <a:sym typeface="+mn-lt"/>
            </a:endParaRPr>
          </a:p>
          <a:p>
            <a:pPr algn="just">
              <a:lnSpc>
                <a:spcPct val="120000"/>
              </a:lnSpc>
            </a:pPr>
            <a:r>
              <a:rPr lang="en-US" altLang="zh-CN" sz="1500" dirty="0">
                <a:solidFill>
                  <a:srgbClr val="C00000"/>
                </a:solidFill>
                <a:cs typeface="+mn-ea"/>
                <a:sym typeface="+mn-lt"/>
              </a:rPr>
              <a:t>2</a:t>
            </a:r>
            <a:r>
              <a:rPr lang="zh-CN" altLang="en-US" sz="1500" dirty="0">
                <a:solidFill>
                  <a:srgbClr val="C00000"/>
                </a:solidFill>
                <a:cs typeface="+mn-ea"/>
                <a:sym typeface="+mn-lt"/>
              </a:rPr>
              <a:t>、自我总结、自我评价。</a:t>
            </a:r>
            <a:r>
              <a:rPr lang="zh-CN" altLang="en-US" sz="1500" dirty="0">
                <a:cs typeface="+mn-ea"/>
                <a:sym typeface="+mn-lt"/>
              </a:rPr>
              <a:t>在学习讨论、提高认识的基础上，对照党员标准，围绕评议内容，认真总结个人一年来思想工作学习和作风情况，并在小组会上汇报。 </a:t>
            </a:r>
            <a:endParaRPr lang="en-US" altLang="zh-CN" sz="1500" dirty="0">
              <a:cs typeface="+mn-ea"/>
              <a:sym typeface="+mn-lt"/>
            </a:endParaRPr>
          </a:p>
          <a:p>
            <a:pPr algn="just">
              <a:lnSpc>
                <a:spcPct val="120000"/>
              </a:lnSpc>
            </a:pPr>
            <a:r>
              <a:rPr lang="en-US" altLang="zh-CN" sz="1500" dirty="0">
                <a:solidFill>
                  <a:srgbClr val="C00000"/>
                </a:solidFill>
                <a:cs typeface="+mn-ea"/>
                <a:sym typeface="+mn-lt"/>
              </a:rPr>
              <a:t>3</a:t>
            </a:r>
            <a:r>
              <a:rPr lang="zh-CN" altLang="en-US" sz="1500" dirty="0">
                <a:solidFill>
                  <a:srgbClr val="C00000"/>
                </a:solidFill>
                <a:cs typeface="+mn-ea"/>
                <a:sym typeface="+mn-lt"/>
              </a:rPr>
              <a:t>、民主评议。</a:t>
            </a:r>
            <a:r>
              <a:rPr lang="zh-CN" altLang="en-US" sz="1500" dirty="0">
                <a:cs typeface="+mn-ea"/>
                <a:sym typeface="+mn-lt"/>
              </a:rPr>
              <a:t>一般是召开党小组会或党支部大会，进行民主评议。 </a:t>
            </a:r>
            <a:endParaRPr lang="en-US" altLang="zh-CN" sz="1500" dirty="0">
              <a:cs typeface="+mn-ea"/>
              <a:sym typeface="+mn-lt"/>
            </a:endParaRPr>
          </a:p>
          <a:p>
            <a:pPr algn="just">
              <a:lnSpc>
                <a:spcPct val="120000"/>
              </a:lnSpc>
            </a:pPr>
            <a:r>
              <a:rPr lang="en-US" altLang="zh-CN" sz="1500" dirty="0">
                <a:solidFill>
                  <a:srgbClr val="C00000"/>
                </a:solidFill>
                <a:cs typeface="+mn-ea"/>
                <a:sym typeface="+mn-lt"/>
              </a:rPr>
              <a:t>4</a:t>
            </a:r>
            <a:r>
              <a:rPr lang="zh-CN" altLang="en-US" sz="1500" dirty="0">
                <a:solidFill>
                  <a:srgbClr val="C00000"/>
                </a:solidFill>
                <a:cs typeface="+mn-ea"/>
                <a:sym typeface="+mn-lt"/>
              </a:rPr>
              <a:t>、组织考察。</a:t>
            </a:r>
            <a:r>
              <a:rPr lang="zh-CN" altLang="en-US" sz="1500" dirty="0">
                <a:cs typeface="+mn-ea"/>
                <a:sym typeface="+mn-lt"/>
              </a:rPr>
              <a:t>支委会对党内外评议的意见，进行实事求是的分析、综合，形成组织意见，转告本人，并向支部大会报告。 </a:t>
            </a:r>
            <a:endParaRPr lang="en-US" altLang="zh-CN" sz="1500" dirty="0">
              <a:cs typeface="+mn-ea"/>
              <a:sym typeface="+mn-lt"/>
            </a:endParaRPr>
          </a:p>
          <a:p>
            <a:pPr algn="just">
              <a:lnSpc>
                <a:spcPct val="120000"/>
              </a:lnSpc>
            </a:pPr>
            <a:r>
              <a:rPr lang="en-US" altLang="zh-CN" sz="1500" dirty="0">
                <a:solidFill>
                  <a:srgbClr val="C00000"/>
                </a:solidFill>
                <a:cs typeface="+mn-ea"/>
                <a:sym typeface="+mn-lt"/>
              </a:rPr>
              <a:t>5</a:t>
            </a:r>
            <a:r>
              <a:rPr lang="zh-CN" altLang="en-US" sz="1500" dirty="0">
                <a:solidFill>
                  <a:srgbClr val="C00000"/>
                </a:solidFill>
                <a:cs typeface="+mn-ea"/>
                <a:sym typeface="+mn-lt"/>
              </a:rPr>
              <a:t>、表彰和处理。</a:t>
            </a:r>
            <a:r>
              <a:rPr lang="zh-CN" altLang="en-US" sz="1500" dirty="0">
                <a:cs typeface="+mn-ea"/>
                <a:sym typeface="+mn-lt"/>
              </a:rPr>
              <a:t>对民主评议的好党员，党支部进行表彰；对评议中揭露的违法乱纪问题，要严肃查处；对经评议认为不合格的党员，要提出妥善的处理意见，并交支部大会表决。同时要做好思想工作，继续发挥他们的先锋模范作用。</a:t>
            </a:r>
          </a:p>
        </p:txBody>
      </p:sp>
      <p:sp>
        <p:nvSpPr>
          <p:cNvPr id="13" name="PA-1022198">
            <a:extLst>
              <a:ext uri="{FF2B5EF4-FFF2-40B4-BE49-F238E27FC236}">
                <a16:creationId xmlns:a16="http://schemas.microsoft.com/office/drawing/2014/main" id="{224EC10C-01B9-4BF9-9934-C3F6F77F0E21}"/>
              </a:ext>
            </a:extLst>
          </p:cNvPr>
          <p:cNvSpPr/>
          <p:nvPr>
            <p:custDataLst>
              <p:tags r:id="rId5"/>
            </p:custDataLst>
          </p:nvPr>
        </p:nvSpPr>
        <p:spPr>
          <a:xfrm>
            <a:off x="929090" y="3817908"/>
            <a:ext cx="511520" cy="51152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cs typeface="+mn-ea"/>
                <a:sym typeface="+mn-lt"/>
              </a:rPr>
              <a:t>5</a:t>
            </a:r>
            <a:endParaRPr lang="zh-CN" altLang="en-US" sz="2000" dirty="0">
              <a:cs typeface="+mn-ea"/>
              <a:sym typeface="+mn-lt"/>
            </a:endParaRPr>
          </a:p>
        </p:txBody>
      </p:sp>
      <p:sp>
        <p:nvSpPr>
          <p:cNvPr id="14" name="PA-1022200">
            <a:extLst>
              <a:ext uri="{FF2B5EF4-FFF2-40B4-BE49-F238E27FC236}">
                <a16:creationId xmlns:a16="http://schemas.microsoft.com/office/drawing/2014/main" id="{DA06E8C0-F162-4F07-B45A-ED5F62205D7D}"/>
              </a:ext>
            </a:extLst>
          </p:cNvPr>
          <p:cNvSpPr/>
          <p:nvPr>
            <p:custDataLst>
              <p:tags r:id="rId6"/>
            </p:custDataLst>
          </p:nvPr>
        </p:nvSpPr>
        <p:spPr>
          <a:xfrm>
            <a:off x="1484321" y="3818783"/>
            <a:ext cx="1639125" cy="397032"/>
          </a:xfrm>
          <a:prstGeom prst="rect">
            <a:avLst/>
          </a:prstGeom>
        </p:spPr>
        <p:txBody>
          <a:bodyPr wrap="square">
            <a:spAutoFit/>
          </a:bodyPr>
          <a:lstStyle/>
          <a:p>
            <a:pPr algn="just">
              <a:lnSpc>
                <a:spcPct val="130000"/>
              </a:lnSpc>
            </a:pPr>
            <a:r>
              <a:rPr lang="zh-CN" altLang="en-US" dirty="0">
                <a:solidFill>
                  <a:srgbClr val="C00000"/>
                </a:solidFill>
                <a:cs typeface="+mn-ea"/>
                <a:sym typeface="+mn-lt"/>
              </a:rPr>
              <a:t>几点要求</a:t>
            </a:r>
            <a:r>
              <a:rPr lang="en-US" altLang="zh-CN" dirty="0">
                <a:solidFill>
                  <a:srgbClr val="C00000"/>
                </a:solidFill>
                <a:cs typeface="+mn-ea"/>
                <a:sym typeface="+mn-lt"/>
              </a:rPr>
              <a:t>:</a:t>
            </a:r>
            <a:endParaRPr lang="zh-CN" altLang="en-US" sz="1600" dirty="0">
              <a:cs typeface="+mn-ea"/>
              <a:sym typeface="+mn-lt"/>
            </a:endParaRPr>
          </a:p>
        </p:txBody>
      </p:sp>
      <p:sp>
        <p:nvSpPr>
          <p:cNvPr id="15" name="PA-1022200">
            <a:extLst>
              <a:ext uri="{FF2B5EF4-FFF2-40B4-BE49-F238E27FC236}">
                <a16:creationId xmlns:a16="http://schemas.microsoft.com/office/drawing/2014/main" id="{DA06E8C0-F162-4F07-B45A-ED5F62205D7D}"/>
              </a:ext>
            </a:extLst>
          </p:cNvPr>
          <p:cNvSpPr/>
          <p:nvPr>
            <p:custDataLst>
              <p:tags r:id="rId7"/>
            </p:custDataLst>
          </p:nvPr>
        </p:nvSpPr>
        <p:spPr>
          <a:xfrm>
            <a:off x="1484321" y="4156267"/>
            <a:ext cx="9927391" cy="1349985"/>
          </a:xfrm>
          <a:prstGeom prst="rect">
            <a:avLst/>
          </a:prstGeom>
        </p:spPr>
        <p:txBody>
          <a:bodyPr wrap="square">
            <a:spAutoFit/>
          </a:bodyPr>
          <a:lstStyle/>
          <a:p>
            <a:pPr algn="just">
              <a:lnSpc>
                <a:spcPct val="140000"/>
              </a:lnSpc>
            </a:pPr>
            <a:r>
              <a:rPr lang="en-US" altLang="zh-CN" sz="1500" dirty="0">
                <a:cs typeface="+mn-ea"/>
                <a:sym typeface="+mn-lt"/>
              </a:rPr>
              <a:t>1</a:t>
            </a:r>
            <a:r>
              <a:rPr lang="zh-CN" altLang="en-US" sz="1500" dirty="0">
                <a:cs typeface="+mn-ea"/>
                <a:sym typeface="+mn-lt"/>
              </a:rPr>
              <a:t>、每个党员要提高对民主评议党员的思想认识，自觉参加评议工作。 </a:t>
            </a:r>
            <a:endParaRPr lang="en-US" altLang="zh-CN" sz="1500" dirty="0">
              <a:cs typeface="+mn-ea"/>
              <a:sym typeface="+mn-lt"/>
            </a:endParaRPr>
          </a:p>
          <a:p>
            <a:pPr algn="just">
              <a:lnSpc>
                <a:spcPct val="140000"/>
              </a:lnSpc>
            </a:pPr>
            <a:r>
              <a:rPr lang="en-US" altLang="zh-CN" sz="1500" dirty="0">
                <a:cs typeface="+mn-ea"/>
                <a:sym typeface="+mn-lt"/>
              </a:rPr>
              <a:t>2</a:t>
            </a:r>
            <a:r>
              <a:rPr lang="zh-CN" altLang="en-US" sz="1500" dirty="0">
                <a:cs typeface="+mn-ea"/>
                <a:sym typeface="+mn-lt"/>
              </a:rPr>
              <a:t>、认真开展批评和自我批评。 </a:t>
            </a:r>
            <a:endParaRPr lang="en-US" altLang="zh-CN" sz="1500" dirty="0">
              <a:cs typeface="+mn-ea"/>
              <a:sym typeface="+mn-lt"/>
            </a:endParaRPr>
          </a:p>
          <a:p>
            <a:pPr algn="just">
              <a:lnSpc>
                <a:spcPct val="140000"/>
              </a:lnSpc>
            </a:pPr>
            <a:r>
              <a:rPr lang="en-US" altLang="zh-CN" sz="1500" dirty="0">
                <a:cs typeface="+mn-ea"/>
                <a:sym typeface="+mn-lt"/>
              </a:rPr>
              <a:t>3</a:t>
            </a:r>
            <a:r>
              <a:rPr lang="zh-CN" altLang="en-US" sz="1500" dirty="0">
                <a:cs typeface="+mn-ea"/>
                <a:sym typeface="+mn-lt"/>
              </a:rPr>
              <a:t>、支部要认真组织评议，严格掌握标准，提出正确的组织意见，做好妥善的处理工作。要加强思想工作，使评议党员过程成为对党员思想教育的过程，不断提高广大党员的思想素质。</a:t>
            </a:r>
          </a:p>
        </p:txBody>
      </p:sp>
    </p:spTree>
    <p:extLst>
      <p:ext uri="{BB962C8B-B14F-4D97-AF65-F5344CB8AC3E}">
        <p14:creationId xmlns:p14="http://schemas.microsoft.com/office/powerpoint/2010/main" val="1905983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anim calcmode="lin" valueType="num">
                                      <p:cBhvr>
                                        <p:cTn id="12" dur="500" fill="hold"/>
                                        <p:tgtEl>
                                          <p:spTgt spid="10"/>
                                        </p:tgtEl>
                                        <p:attrNameLst>
                                          <p:attrName>ppt_x</p:attrName>
                                        </p:attrNameLst>
                                      </p:cBhvr>
                                      <p:tavLst>
                                        <p:tav tm="0">
                                          <p:val>
                                            <p:strVal val="#ppt_x"/>
                                          </p:val>
                                        </p:tav>
                                        <p:tav tm="100000">
                                          <p:val>
                                            <p:strVal val="#ppt_x"/>
                                          </p:val>
                                        </p:tav>
                                      </p:tavLst>
                                    </p:anim>
                                    <p:anim calcmode="lin" valueType="num">
                                      <p:cBhvr>
                                        <p:cTn id="13" dur="500" fill="hold"/>
                                        <p:tgtEl>
                                          <p:spTgt spid="10"/>
                                        </p:tgtEl>
                                        <p:attrNameLst>
                                          <p:attrName>ppt_y</p:attrName>
                                        </p:attrNameLst>
                                      </p:cBhvr>
                                      <p:tavLst>
                                        <p:tav tm="0">
                                          <p:val>
                                            <p:strVal val="#ppt_y+.1"/>
                                          </p:val>
                                        </p:tav>
                                        <p:tav tm="100000">
                                          <p:val>
                                            <p:strVal val="#ppt_y"/>
                                          </p:val>
                                        </p:tav>
                                      </p:tavLst>
                                    </p:anim>
                                  </p:childTnLst>
                                </p:cTn>
                              </p:par>
                            </p:childTnLst>
                          </p:cTn>
                        </p:par>
                        <p:par>
                          <p:cTn id="14" fill="hold">
                            <p:stCondLst>
                              <p:cond delay="1000"/>
                            </p:stCondLst>
                            <p:childTnLst>
                              <p:par>
                                <p:cTn id="15" presetID="22" presetClass="entr" presetSubtype="8" fill="hold" grpId="0" nodeType="after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wipe(left)">
                                      <p:cBhvr>
                                        <p:cTn id="17" dur="500"/>
                                        <p:tgtEl>
                                          <p:spTgt spid="11"/>
                                        </p:tgtEl>
                                      </p:cBhvr>
                                    </p:animEffect>
                                  </p:childTnLst>
                                </p:cTn>
                              </p:par>
                            </p:childTnLst>
                          </p:cTn>
                        </p:par>
                        <p:par>
                          <p:cTn id="18" fill="hold">
                            <p:stCondLst>
                              <p:cond delay="1500"/>
                            </p:stCondLst>
                            <p:childTnLst>
                              <p:par>
                                <p:cTn id="19" presetID="22" presetClass="entr" presetSubtype="8" fill="hold" grpId="0" nodeType="after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wipe(left)">
                                      <p:cBhvr>
                                        <p:cTn id="21" dur="500"/>
                                        <p:tgtEl>
                                          <p:spTgt spid="12"/>
                                        </p:tgtEl>
                                      </p:cBhvr>
                                    </p:animEffect>
                                  </p:childTnLst>
                                </p:cTn>
                              </p:par>
                            </p:childTnLst>
                          </p:cTn>
                        </p:par>
                        <p:par>
                          <p:cTn id="22" fill="hold">
                            <p:stCondLst>
                              <p:cond delay="2000"/>
                            </p:stCondLst>
                            <p:childTnLst>
                              <p:par>
                                <p:cTn id="23" presetID="42" presetClass="entr" presetSubtype="0" fill="hold" grpId="0" nodeType="after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anim calcmode="lin" valueType="num">
                                      <p:cBhvr>
                                        <p:cTn id="26" dur="500" fill="hold"/>
                                        <p:tgtEl>
                                          <p:spTgt spid="13"/>
                                        </p:tgtEl>
                                        <p:attrNameLst>
                                          <p:attrName>ppt_x</p:attrName>
                                        </p:attrNameLst>
                                      </p:cBhvr>
                                      <p:tavLst>
                                        <p:tav tm="0">
                                          <p:val>
                                            <p:strVal val="#ppt_x"/>
                                          </p:val>
                                        </p:tav>
                                        <p:tav tm="100000">
                                          <p:val>
                                            <p:strVal val="#ppt_x"/>
                                          </p:val>
                                        </p:tav>
                                      </p:tavLst>
                                    </p:anim>
                                    <p:anim calcmode="lin" valueType="num">
                                      <p:cBhvr>
                                        <p:cTn id="27" dur="500" fill="hold"/>
                                        <p:tgtEl>
                                          <p:spTgt spid="13"/>
                                        </p:tgtEl>
                                        <p:attrNameLst>
                                          <p:attrName>ppt_y</p:attrName>
                                        </p:attrNameLst>
                                      </p:cBhvr>
                                      <p:tavLst>
                                        <p:tav tm="0">
                                          <p:val>
                                            <p:strVal val="#ppt_y+.1"/>
                                          </p:val>
                                        </p:tav>
                                        <p:tav tm="100000">
                                          <p:val>
                                            <p:strVal val="#ppt_y"/>
                                          </p:val>
                                        </p:tav>
                                      </p:tavLst>
                                    </p:anim>
                                  </p:childTnLst>
                                </p:cTn>
                              </p:par>
                            </p:childTnLst>
                          </p:cTn>
                        </p:par>
                        <p:par>
                          <p:cTn id="28" fill="hold">
                            <p:stCondLst>
                              <p:cond delay="2500"/>
                            </p:stCondLst>
                            <p:childTnLst>
                              <p:par>
                                <p:cTn id="29" presetID="22" presetClass="entr" presetSubtype="8" fill="hold" grpId="0" nodeType="after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wipe(left)">
                                      <p:cBhvr>
                                        <p:cTn id="31" dur="500"/>
                                        <p:tgtEl>
                                          <p:spTgt spid="14"/>
                                        </p:tgtEl>
                                      </p:cBhvr>
                                    </p:animEffect>
                                  </p:childTnLst>
                                </p:cTn>
                              </p:par>
                            </p:childTnLst>
                          </p:cTn>
                        </p:par>
                        <p:par>
                          <p:cTn id="32" fill="hold">
                            <p:stCondLst>
                              <p:cond delay="3000"/>
                            </p:stCondLst>
                            <p:childTnLst>
                              <p:par>
                                <p:cTn id="33" presetID="22" presetClass="entr" presetSubtype="8" fill="hold" grpId="0" nodeType="after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wipe(left)">
                                      <p:cBhvr>
                                        <p:cTn id="35"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P spid="12" grpId="0"/>
      <p:bldP spid="13" grpId="0" animBg="1"/>
      <p:bldP spid="14" grpId="0"/>
      <p:bldP spid="1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D8C771D2-52A2-4B28-BD29-5EAE5DEF33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221358" cy="6858000"/>
          </a:xfrm>
          <a:prstGeom prst="rect">
            <a:avLst/>
          </a:prstGeom>
        </p:spPr>
      </p:pic>
      <p:pic>
        <p:nvPicPr>
          <p:cNvPr id="5" name="图片 4">
            <a:extLst>
              <a:ext uri="{FF2B5EF4-FFF2-40B4-BE49-F238E27FC236}">
                <a16:creationId xmlns:a16="http://schemas.microsoft.com/office/drawing/2014/main" id="{ADD78A12-EF64-4FAD-85DE-F5727531B5B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r="3831"/>
          <a:stretch/>
        </p:blipFill>
        <p:spPr>
          <a:xfrm>
            <a:off x="-11707" y="3255764"/>
            <a:ext cx="12203708" cy="3655983"/>
          </a:xfrm>
          <a:prstGeom prst="rect">
            <a:avLst/>
          </a:prstGeom>
        </p:spPr>
      </p:pic>
      <p:pic>
        <p:nvPicPr>
          <p:cNvPr id="2" name="图片 1">
            <a:extLst>
              <a:ext uri="{FF2B5EF4-FFF2-40B4-BE49-F238E27FC236}">
                <a16:creationId xmlns:a16="http://schemas.microsoft.com/office/drawing/2014/main" id="{A1F47680-8D95-4D57-9BB1-36136188AF07}"/>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0" y="3482686"/>
            <a:ext cx="2416630" cy="3394791"/>
          </a:xfrm>
          <a:prstGeom prst="rect">
            <a:avLst/>
          </a:prstGeom>
        </p:spPr>
      </p:pic>
      <p:pic>
        <p:nvPicPr>
          <p:cNvPr id="14" name="图片 13">
            <a:extLst>
              <a:ext uri="{FF2B5EF4-FFF2-40B4-BE49-F238E27FC236}">
                <a16:creationId xmlns:a16="http://schemas.microsoft.com/office/drawing/2014/main" id="{C5CAEA2D-C3FF-4FDE-8DE1-6C0BDA09DD6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831902" y="3545293"/>
            <a:ext cx="6492240" cy="511667"/>
          </a:xfrm>
          <a:prstGeom prst="rect">
            <a:avLst/>
          </a:prstGeom>
        </p:spPr>
      </p:pic>
      <p:pic>
        <p:nvPicPr>
          <p:cNvPr id="15" name="图片 14">
            <a:extLst>
              <a:ext uri="{FF2B5EF4-FFF2-40B4-BE49-F238E27FC236}">
                <a16:creationId xmlns:a16="http://schemas.microsoft.com/office/drawing/2014/main" id="{8C9D9D90-DB90-48E6-9D70-77F5125DD3B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663852" y="499032"/>
            <a:ext cx="3306037" cy="1480315"/>
          </a:xfrm>
          <a:prstGeom prst="rect">
            <a:avLst/>
          </a:prstGeom>
        </p:spPr>
      </p:pic>
      <p:sp>
        <p:nvSpPr>
          <p:cNvPr id="17" name="矩形 16">
            <a:extLst>
              <a:ext uri="{FF2B5EF4-FFF2-40B4-BE49-F238E27FC236}">
                <a16:creationId xmlns:a16="http://schemas.microsoft.com/office/drawing/2014/main" id="{BF154847-5D4B-46BE-B7DE-1EA159E3E54F}"/>
              </a:ext>
            </a:extLst>
          </p:cNvPr>
          <p:cNvSpPr/>
          <p:nvPr/>
        </p:nvSpPr>
        <p:spPr>
          <a:xfrm>
            <a:off x="1089501" y="2041950"/>
            <a:ext cx="10288466" cy="1323439"/>
          </a:xfrm>
          <a:prstGeom prst="rect">
            <a:avLst/>
          </a:prstGeom>
        </p:spPr>
        <p:txBody>
          <a:bodyPr wrap="square">
            <a:spAutoFit/>
          </a:bodyPr>
          <a:lstStyle/>
          <a:p>
            <a:pPr lvl="0" algn="ctr"/>
            <a:r>
              <a:rPr lang="zh-CN" altLang="en-US" sz="8000" kern="0" dirty="0">
                <a:solidFill>
                  <a:srgbClr val="C00000"/>
                </a:solidFill>
                <a:cs typeface="+mn-ea"/>
                <a:sym typeface="+mn-lt"/>
              </a:rPr>
              <a:t>党日制度</a:t>
            </a:r>
          </a:p>
        </p:txBody>
      </p:sp>
      <p:sp>
        <p:nvSpPr>
          <p:cNvPr id="18" name="文本框 17">
            <a:extLst>
              <a:ext uri="{FF2B5EF4-FFF2-40B4-BE49-F238E27FC236}">
                <a16:creationId xmlns:a16="http://schemas.microsoft.com/office/drawing/2014/main" id="{A73FDC46-1020-4CC6-A5E3-21468D9639C0}"/>
              </a:ext>
            </a:extLst>
          </p:cNvPr>
          <p:cNvSpPr txBox="1"/>
          <p:nvPr/>
        </p:nvSpPr>
        <p:spPr>
          <a:xfrm>
            <a:off x="849162" y="4236864"/>
            <a:ext cx="10457720" cy="523220"/>
          </a:xfrm>
          <a:prstGeom prst="rect">
            <a:avLst/>
          </a:prstGeom>
          <a:noFill/>
        </p:spPr>
        <p:txBody>
          <a:bodyPr wrap="square" rtlCol="0">
            <a:spAutoFit/>
          </a:bodyPr>
          <a:lstStyle/>
          <a:p>
            <a:pPr algn="ctr"/>
            <a:r>
              <a:rPr lang="zh-CN" altLang="en-US" sz="2800" dirty="0">
                <a:solidFill>
                  <a:schemeClr val="tx1">
                    <a:lumMod val="65000"/>
                    <a:lumOff val="35000"/>
                  </a:schemeClr>
                </a:solidFill>
                <a:cs typeface="+mn-ea"/>
                <a:sym typeface="+mn-lt"/>
              </a:rPr>
              <a:t>坚持党内生活制度 严格党的组织生活</a:t>
            </a:r>
          </a:p>
        </p:txBody>
      </p:sp>
      <p:pic>
        <p:nvPicPr>
          <p:cNvPr id="8" name="图片 7">
            <a:extLst>
              <a:ext uri="{FF2B5EF4-FFF2-40B4-BE49-F238E27FC236}">
                <a16:creationId xmlns:a16="http://schemas.microsoft.com/office/drawing/2014/main" id="{C25603E8-76EE-4D47-470A-DC01D5FC5178}"/>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7867203" y="3612743"/>
            <a:ext cx="4601144" cy="4601144"/>
          </a:xfrm>
          <a:prstGeom prst="rect">
            <a:avLst/>
          </a:prstGeom>
        </p:spPr>
      </p:pic>
      <p:pic>
        <p:nvPicPr>
          <p:cNvPr id="9" name="图片 8">
            <a:extLst>
              <a:ext uri="{FF2B5EF4-FFF2-40B4-BE49-F238E27FC236}">
                <a16:creationId xmlns:a16="http://schemas.microsoft.com/office/drawing/2014/main" id="{4FBCEFFF-3E58-72B2-6EF9-BF68AAE73FF8}"/>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flipH="1">
            <a:off x="9339" y="-695"/>
            <a:ext cx="3678859" cy="1650901"/>
          </a:xfrm>
          <a:prstGeom prst="rect">
            <a:avLst/>
          </a:prstGeom>
        </p:spPr>
      </p:pic>
      <p:pic>
        <p:nvPicPr>
          <p:cNvPr id="10" name="图片 9">
            <a:extLst>
              <a:ext uri="{FF2B5EF4-FFF2-40B4-BE49-F238E27FC236}">
                <a16:creationId xmlns:a16="http://schemas.microsoft.com/office/drawing/2014/main" id="{1B35976E-2EFE-C610-2CDC-329516D94E5F}"/>
              </a:ext>
            </a:extLst>
          </p:cNvPr>
          <p:cNvPicPr>
            <a:picLocks noChangeAspect="1"/>
          </p:cNvPicPr>
          <p:nvPr/>
        </p:nvPicPr>
        <p:blipFill>
          <a:blip r:embed="rId9">
            <a:extLst>
              <a:ext uri="{28A0092B-C50C-407E-A947-70E740481C1C}">
                <a14:useLocalDpi xmlns:a14="http://schemas.microsoft.com/office/drawing/2010/main" val="0"/>
              </a:ext>
            </a:extLst>
          </a:blip>
          <a:srcRect l="1869" r="1869"/>
          <a:stretch/>
        </p:blipFill>
        <p:spPr>
          <a:xfrm>
            <a:off x="5379602" y="262009"/>
            <a:ext cx="1424980" cy="1480315"/>
          </a:xfrm>
          <a:prstGeom prst="rect">
            <a:avLst/>
          </a:prstGeom>
          <a:effectLst>
            <a:outerShdw blurRad="76200" dist="50800" dir="5400000" algn="t" rotWithShape="0">
              <a:prstClr val="black">
                <a:alpha val="40000"/>
              </a:prstClr>
            </a:outerShdw>
          </a:effectLst>
        </p:spPr>
      </p:pic>
    </p:spTree>
    <p:extLst>
      <p:ext uri="{BB962C8B-B14F-4D97-AF65-F5344CB8AC3E}">
        <p14:creationId xmlns:p14="http://schemas.microsoft.com/office/powerpoint/2010/main" val="1149738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22" presetClass="entr" presetSubtype="4" fill="hold" nodeType="after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ipe(down)">
                                      <p:cBhvr>
                                        <p:cTn id="13" dur="750"/>
                                        <p:tgtEl>
                                          <p:spTgt spid="8"/>
                                        </p:tgtEl>
                                      </p:cBhvr>
                                    </p:animEffect>
                                  </p:childTnLst>
                                </p:cTn>
                              </p:par>
                            </p:childTnLst>
                          </p:cTn>
                        </p:par>
                        <p:par>
                          <p:cTn id="14" fill="hold">
                            <p:stCondLst>
                              <p:cond delay="1250"/>
                            </p:stCondLst>
                            <p:childTnLst>
                              <p:par>
                                <p:cTn id="15" presetID="22" presetClass="entr" presetSubtype="8" fill="hold" nodeType="after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left)">
                                      <p:cBhvr>
                                        <p:cTn id="17" dur="750"/>
                                        <p:tgtEl>
                                          <p:spTgt spid="9"/>
                                        </p:tgtEl>
                                      </p:cBhvr>
                                    </p:animEffect>
                                  </p:childTnLst>
                                </p:cTn>
                              </p:par>
                            </p:childTnLst>
                          </p:cTn>
                        </p:par>
                        <p:par>
                          <p:cTn id="18" fill="hold">
                            <p:stCondLst>
                              <p:cond delay="2000"/>
                            </p:stCondLst>
                            <p:childTnLst>
                              <p:par>
                                <p:cTn id="19" presetID="53" presetClass="entr" presetSubtype="16" fill="hold" nodeType="afterEffect">
                                  <p:stCondLst>
                                    <p:cond delay="0"/>
                                  </p:stCondLst>
                                  <p:childTnLst>
                                    <p:set>
                                      <p:cBhvr>
                                        <p:cTn id="20" dur="1" fill="hold">
                                          <p:stCondLst>
                                            <p:cond delay="0"/>
                                          </p:stCondLst>
                                        </p:cTn>
                                        <p:tgtEl>
                                          <p:spTgt spid="10"/>
                                        </p:tgtEl>
                                        <p:attrNameLst>
                                          <p:attrName>style.visibility</p:attrName>
                                        </p:attrNameLst>
                                      </p:cBhvr>
                                      <p:to>
                                        <p:strVal val="visible"/>
                                      </p:to>
                                    </p:set>
                                    <p:anim calcmode="lin" valueType="num">
                                      <p:cBhvr>
                                        <p:cTn id="21" dur="750" fill="hold"/>
                                        <p:tgtEl>
                                          <p:spTgt spid="10"/>
                                        </p:tgtEl>
                                        <p:attrNameLst>
                                          <p:attrName>ppt_w</p:attrName>
                                        </p:attrNameLst>
                                      </p:cBhvr>
                                      <p:tavLst>
                                        <p:tav tm="0">
                                          <p:val>
                                            <p:fltVal val="0"/>
                                          </p:val>
                                        </p:tav>
                                        <p:tav tm="100000">
                                          <p:val>
                                            <p:strVal val="#ppt_w"/>
                                          </p:val>
                                        </p:tav>
                                      </p:tavLst>
                                    </p:anim>
                                    <p:anim calcmode="lin" valueType="num">
                                      <p:cBhvr>
                                        <p:cTn id="22" dur="750" fill="hold"/>
                                        <p:tgtEl>
                                          <p:spTgt spid="10"/>
                                        </p:tgtEl>
                                        <p:attrNameLst>
                                          <p:attrName>ppt_h</p:attrName>
                                        </p:attrNameLst>
                                      </p:cBhvr>
                                      <p:tavLst>
                                        <p:tav tm="0">
                                          <p:val>
                                            <p:fltVal val="0"/>
                                          </p:val>
                                        </p:tav>
                                        <p:tav tm="100000">
                                          <p:val>
                                            <p:strVal val="#ppt_h"/>
                                          </p:val>
                                        </p:tav>
                                      </p:tavLst>
                                    </p:anim>
                                    <p:animEffect transition="in" filter="fade">
                                      <p:cBhvr>
                                        <p:cTn id="23" dur="750"/>
                                        <p:tgtEl>
                                          <p:spTgt spid="10"/>
                                        </p:tgtEl>
                                      </p:cBhvr>
                                    </p:animEffect>
                                  </p:childTnLst>
                                </p:cTn>
                              </p:par>
                            </p:childTnLst>
                          </p:cTn>
                        </p:par>
                        <p:par>
                          <p:cTn id="24" fill="hold">
                            <p:stCondLst>
                              <p:cond delay="2750"/>
                            </p:stCondLst>
                            <p:childTnLst>
                              <p:par>
                                <p:cTn id="25" presetID="22" presetClass="entr" presetSubtype="4" fill="hold" nodeType="after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wipe(down)">
                                      <p:cBhvr>
                                        <p:cTn id="27" dur="500"/>
                                        <p:tgtEl>
                                          <p:spTgt spid="5"/>
                                        </p:tgtEl>
                                      </p:cBhvr>
                                    </p:animEffect>
                                  </p:childTnLst>
                                </p:cTn>
                              </p:par>
                            </p:childTnLst>
                          </p:cTn>
                        </p:par>
                        <p:par>
                          <p:cTn id="28" fill="hold">
                            <p:stCondLst>
                              <p:cond delay="3250"/>
                            </p:stCondLst>
                            <p:childTnLst>
                              <p:par>
                                <p:cTn id="29" presetID="2" presetClass="entr" presetSubtype="6" fill="hold" nodeType="afterEffect">
                                  <p:stCondLst>
                                    <p:cond delay="0"/>
                                  </p:stCondLst>
                                  <p:childTnLst>
                                    <p:set>
                                      <p:cBhvr>
                                        <p:cTn id="30" dur="1" fill="hold">
                                          <p:stCondLst>
                                            <p:cond delay="0"/>
                                          </p:stCondLst>
                                        </p:cTn>
                                        <p:tgtEl>
                                          <p:spTgt spid="15"/>
                                        </p:tgtEl>
                                        <p:attrNameLst>
                                          <p:attrName>style.visibility</p:attrName>
                                        </p:attrNameLst>
                                      </p:cBhvr>
                                      <p:to>
                                        <p:strVal val="visible"/>
                                      </p:to>
                                    </p:set>
                                    <p:anim calcmode="lin" valueType="num">
                                      <p:cBhvr additive="base">
                                        <p:cTn id="31" dur="500" fill="hold"/>
                                        <p:tgtEl>
                                          <p:spTgt spid="15"/>
                                        </p:tgtEl>
                                        <p:attrNameLst>
                                          <p:attrName>ppt_x</p:attrName>
                                        </p:attrNameLst>
                                      </p:cBhvr>
                                      <p:tavLst>
                                        <p:tav tm="0">
                                          <p:val>
                                            <p:strVal val="1+#ppt_w/2"/>
                                          </p:val>
                                        </p:tav>
                                        <p:tav tm="100000">
                                          <p:val>
                                            <p:strVal val="#ppt_x"/>
                                          </p:val>
                                        </p:tav>
                                      </p:tavLst>
                                    </p:anim>
                                    <p:anim calcmode="lin" valueType="num">
                                      <p:cBhvr additive="base">
                                        <p:cTn id="32" dur="500" fill="hold"/>
                                        <p:tgtEl>
                                          <p:spTgt spid="15"/>
                                        </p:tgtEl>
                                        <p:attrNameLst>
                                          <p:attrName>ppt_y</p:attrName>
                                        </p:attrNameLst>
                                      </p:cBhvr>
                                      <p:tavLst>
                                        <p:tav tm="0">
                                          <p:val>
                                            <p:strVal val="1+#ppt_h/2"/>
                                          </p:val>
                                        </p:tav>
                                        <p:tav tm="100000">
                                          <p:val>
                                            <p:strVal val="#ppt_y"/>
                                          </p:val>
                                        </p:tav>
                                      </p:tavLst>
                                    </p:anim>
                                  </p:childTnLst>
                                </p:cTn>
                              </p:par>
                            </p:childTnLst>
                          </p:cTn>
                        </p:par>
                        <p:par>
                          <p:cTn id="33" fill="hold">
                            <p:stCondLst>
                              <p:cond delay="3750"/>
                            </p:stCondLst>
                            <p:childTnLst>
                              <p:par>
                                <p:cTn id="34" presetID="52" presetClass="entr" presetSubtype="0" fill="hold" grpId="0" nodeType="afterEffect">
                                  <p:stCondLst>
                                    <p:cond delay="0"/>
                                  </p:stCondLst>
                                  <p:childTnLst>
                                    <p:set>
                                      <p:cBhvr>
                                        <p:cTn id="35" dur="1" fill="hold">
                                          <p:stCondLst>
                                            <p:cond delay="0"/>
                                          </p:stCondLst>
                                        </p:cTn>
                                        <p:tgtEl>
                                          <p:spTgt spid="17"/>
                                        </p:tgtEl>
                                        <p:attrNameLst>
                                          <p:attrName>style.visibility</p:attrName>
                                        </p:attrNameLst>
                                      </p:cBhvr>
                                      <p:to>
                                        <p:strVal val="visible"/>
                                      </p:to>
                                    </p:set>
                                    <p:animScale>
                                      <p:cBhvr>
                                        <p:cTn id="36" dur="500" decel="50000" fill="hold">
                                          <p:stCondLst>
                                            <p:cond delay="0"/>
                                          </p:stCondLst>
                                        </p:cTn>
                                        <p:tgtEl>
                                          <p:spTgt spid="17"/>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7" dur="500" decel="50000" fill="hold">
                                          <p:stCondLst>
                                            <p:cond delay="0"/>
                                          </p:stCondLst>
                                        </p:cTn>
                                        <p:tgtEl>
                                          <p:spTgt spid="17"/>
                                        </p:tgtEl>
                                        <p:attrNameLst>
                                          <p:attrName>ppt_x</p:attrName>
                                          <p:attrName>ppt_y</p:attrName>
                                        </p:attrNameLst>
                                      </p:cBhvr>
                                    </p:animMotion>
                                    <p:animEffect transition="in" filter="fade">
                                      <p:cBhvr>
                                        <p:cTn id="38" dur="500"/>
                                        <p:tgtEl>
                                          <p:spTgt spid="17"/>
                                        </p:tgtEl>
                                      </p:cBhvr>
                                    </p:animEffect>
                                  </p:childTnLst>
                                </p:cTn>
                              </p:par>
                            </p:childTnLst>
                          </p:cTn>
                        </p:par>
                        <p:par>
                          <p:cTn id="39" fill="hold">
                            <p:stCondLst>
                              <p:cond delay="4250"/>
                            </p:stCondLst>
                            <p:childTnLst>
                              <p:par>
                                <p:cTn id="40" presetID="53" presetClass="entr" presetSubtype="16" fill="hold" nodeType="afterEffect">
                                  <p:stCondLst>
                                    <p:cond delay="0"/>
                                  </p:stCondLst>
                                  <p:childTnLst>
                                    <p:set>
                                      <p:cBhvr>
                                        <p:cTn id="41" dur="1" fill="hold">
                                          <p:stCondLst>
                                            <p:cond delay="0"/>
                                          </p:stCondLst>
                                        </p:cTn>
                                        <p:tgtEl>
                                          <p:spTgt spid="14"/>
                                        </p:tgtEl>
                                        <p:attrNameLst>
                                          <p:attrName>style.visibility</p:attrName>
                                        </p:attrNameLst>
                                      </p:cBhvr>
                                      <p:to>
                                        <p:strVal val="visible"/>
                                      </p:to>
                                    </p:set>
                                    <p:anim calcmode="lin" valueType="num">
                                      <p:cBhvr>
                                        <p:cTn id="42" dur="500" fill="hold"/>
                                        <p:tgtEl>
                                          <p:spTgt spid="14"/>
                                        </p:tgtEl>
                                        <p:attrNameLst>
                                          <p:attrName>ppt_w</p:attrName>
                                        </p:attrNameLst>
                                      </p:cBhvr>
                                      <p:tavLst>
                                        <p:tav tm="0">
                                          <p:val>
                                            <p:fltVal val="0"/>
                                          </p:val>
                                        </p:tav>
                                        <p:tav tm="100000">
                                          <p:val>
                                            <p:strVal val="#ppt_w"/>
                                          </p:val>
                                        </p:tav>
                                      </p:tavLst>
                                    </p:anim>
                                    <p:anim calcmode="lin" valueType="num">
                                      <p:cBhvr>
                                        <p:cTn id="43" dur="500" fill="hold"/>
                                        <p:tgtEl>
                                          <p:spTgt spid="14"/>
                                        </p:tgtEl>
                                        <p:attrNameLst>
                                          <p:attrName>ppt_h</p:attrName>
                                        </p:attrNameLst>
                                      </p:cBhvr>
                                      <p:tavLst>
                                        <p:tav tm="0">
                                          <p:val>
                                            <p:fltVal val="0"/>
                                          </p:val>
                                        </p:tav>
                                        <p:tav tm="100000">
                                          <p:val>
                                            <p:strVal val="#ppt_h"/>
                                          </p:val>
                                        </p:tav>
                                      </p:tavLst>
                                    </p:anim>
                                    <p:animEffect transition="in" filter="fade">
                                      <p:cBhvr>
                                        <p:cTn id="44" dur="500"/>
                                        <p:tgtEl>
                                          <p:spTgt spid="14"/>
                                        </p:tgtEl>
                                      </p:cBhvr>
                                    </p:animEffect>
                                  </p:childTnLst>
                                </p:cTn>
                              </p:par>
                            </p:childTnLst>
                          </p:cTn>
                        </p:par>
                        <p:par>
                          <p:cTn id="45" fill="hold">
                            <p:stCondLst>
                              <p:cond delay="4750"/>
                            </p:stCondLst>
                            <p:childTnLst>
                              <p:par>
                                <p:cTn id="46" presetID="22" presetClass="entr" presetSubtype="8" fill="hold" grpId="0" nodeType="afterEffect">
                                  <p:stCondLst>
                                    <p:cond delay="0"/>
                                  </p:stCondLst>
                                  <p:childTnLst>
                                    <p:set>
                                      <p:cBhvr>
                                        <p:cTn id="47" dur="1" fill="hold">
                                          <p:stCondLst>
                                            <p:cond delay="0"/>
                                          </p:stCondLst>
                                        </p:cTn>
                                        <p:tgtEl>
                                          <p:spTgt spid="18"/>
                                        </p:tgtEl>
                                        <p:attrNameLst>
                                          <p:attrName>style.visibility</p:attrName>
                                        </p:attrNameLst>
                                      </p:cBhvr>
                                      <p:to>
                                        <p:strVal val="visible"/>
                                      </p:to>
                                    </p:set>
                                    <p:animEffect transition="in" filter="wipe(left)">
                                      <p:cBhvr>
                                        <p:cTn id="48"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PA-102276">
            <a:extLst>
              <a:ext uri="{FF2B5EF4-FFF2-40B4-BE49-F238E27FC236}">
                <a16:creationId xmlns:a16="http://schemas.microsoft.com/office/drawing/2014/main" id="{C44FD73D-B338-4CC5-A9BD-3EEB71404146}"/>
              </a:ext>
            </a:extLst>
          </p:cNvPr>
          <p:cNvSpPr txBox="1">
            <a:spLocks/>
          </p:cNvSpPr>
          <p:nvPr>
            <p:custDataLst>
              <p:tags r:id="rId1"/>
            </p:custDataLst>
          </p:nvPr>
        </p:nvSpPr>
        <p:spPr>
          <a:xfrm>
            <a:off x="4410882" y="0"/>
            <a:ext cx="5786871" cy="792061"/>
          </a:xfrm>
          <a:prstGeom prst="rect">
            <a:avLst/>
          </a:prstGeom>
        </p:spPr>
        <p:txBody>
          <a:bodyP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00000"/>
              </a:lnSpc>
              <a:spcBef>
                <a:spcPct val="0"/>
              </a:spcBef>
              <a:buNone/>
            </a:pPr>
            <a:r>
              <a:rPr lang="zh-CN" altLang="en-US" sz="7000" dirty="0">
                <a:solidFill>
                  <a:srgbClr val="C00000"/>
                </a:solidFill>
                <a:cs typeface="+mn-ea"/>
                <a:sym typeface="+mn-lt"/>
              </a:rPr>
              <a:t>党日制度</a:t>
            </a:r>
            <a:endParaRPr lang="en-US" altLang="zh-CN" sz="7000" dirty="0">
              <a:solidFill>
                <a:srgbClr val="C00000"/>
              </a:solidFill>
              <a:cs typeface="+mn-ea"/>
              <a:sym typeface="+mn-lt"/>
            </a:endParaRPr>
          </a:p>
        </p:txBody>
      </p:sp>
      <p:grpSp>
        <p:nvGrpSpPr>
          <p:cNvPr id="19" name="组合 18"/>
          <p:cNvGrpSpPr/>
          <p:nvPr/>
        </p:nvGrpSpPr>
        <p:grpSpPr>
          <a:xfrm rot="5400000">
            <a:off x="4727900" y="-637666"/>
            <a:ext cx="2636630" cy="8477252"/>
            <a:chOff x="1698488" y="-1619252"/>
            <a:chExt cx="8078708" cy="8477252"/>
          </a:xfrm>
        </p:grpSpPr>
        <p:sp>
          <p:nvSpPr>
            <p:cNvPr id="20" name="同侧圆角矩形 19"/>
            <p:cNvSpPr/>
            <p:nvPr/>
          </p:nvSpPr>
          <p:spPr>
            <a:xfrm>
              <a:off x="1698488" y="-1619252"/>
              <a:ext cx="8078708" cy="8477252"/>
            </a:xfrm>
            <a:prstGeom prst="round2SameRect">
              <a:avLst>
                <a:gd name="adj1" fmla="val 1185"/>
                <a:gd name="adj2" fmla="val 0"/>
              </a:avLst>
            </a:prstGeom>
            <a:solidFill>
              <a:srgbClr val="C00000"/>
            </a:solidFill>
            <a:ln w="12700" cap="flat" cmpd="sng" algn="ctr">
              <a:noFill/>
              <a:prstDash val="solid"/>
              <a:miter lim="800000"/>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zh-CN" altLang="en-US" sz="1800" i="0" u="none" strike="noStrike" kern="0" cap="none" spc="0" normalizeH="0" baseline="0" noProof="0">
                <a:ln>
                  <a:noFill/>
                </a:ln>
                <a:solidFill>
                  <a:prstClr val="white"/>
                </a:solidFill>
                <a:effectLst/>
                <a:uLnTx/>
                <a:uFillTx/>
                <a:cs typeface="+mn-ea"/>
                <a:sym typeface="+mn-lt"/>
              </a:endParaRPr>
            </a:p>
          </p:txBody>
        </p:sp>
        <p:sp>
          <p:nvSpPr>
            <p:cNvPr id="21" name="矩形 20"/>
            <p:cNvSpPr/>
            <p:nvPr/>
          </p:nvSpPr>
          <p:spPr>
            <a:xfrm rot="16200000">
              <a:off x="1854482" y="-669272"/>
              <a:ext cx="7266404" cy="6596537"/>
            </a:xfrm>
            <a:prstGeom prst="rect">
              <a:avLst/>
            </a:prstGeom>
          </p:spPr>
          <p:txBody>
            <a:bodyPr wrap="square">
              <a:spAutoFit/>
            </a:bodyPr>
            <a:lstStyle/>
            <a:p>
              <a:pPr lvl="0" algn="just" defTabSz="914377">
                <a:lnSpc>
                  <a:spcPct val="150000"/>
                </a:lnSpc>
              </a:pPr>
              <a:r>
                <a:rPr lang="zh-CN" altLang="en-US" sz="2300" kern="0" dirty="0">
                  <a:solidFill>
                    <a:prstClr val="white"/>
                  </a:solidFill>
                  <a:cs typeface="+mn-ea"/>
                  <a:sym typeface="+mn-lt"/>
                </a:rPr>
                <a:t>党日，是指党的组织和党员进行党的活动的专门时间。</a:t>
              </a:r>
              <a:r>
                <a:rPr lang="en-US" altLang="zh-CN" sz="2300" kern="0" dirty="0">
                  <a:solidFill>
                    <a:prstClr val="white"/>
                  </a:solidFill>
                  <a:cs typeface="+mn-ea"/>
                  <a:sym typeface="+mn-lt"/>
                </a:rPr>
                <a:t>《</a:t>
              </a:r>
              <a:r>
                <a:rPr lang="zh-CN" altLang="en-US" sz="2300" kern="0" dirty="0">
                  <a:solidFill>
                    <a:prstClr val="white"/>
                  </a:solidFill>
                  <a:cs typeface="+mn-ea"/>
                  <a:sym typeface="+mn-lt"/>
                </a:rPr>
                <a:t>政工条例</a:t>
              </a:r>
              <a:r>
                <a:rPr lang="en-US" altLang="zh-CN" sz="2300" kern="0" dirty="0">
                  <a:solidFill>
                    <a:prstClr val="white"/>
                  </a:solidFill>
                  <a:cs typeface="+mn-ea"/>
                  <a:sym typeface="+mn-lt"/>
                </a:rPr>
                <a:t>》</a:t>
              </a:r>
              <a:r>
                <a:rPr lang="zh-CN" altLang="en-US" sz="2300" kern="0" dirty="0">
                  <a:solidFill>
                    <a:prstClr val="white"/>
                  </a:solidFill>
                  <a:cs typeface="+mn-ea"/>
                  <a:sym typeface="+mn-lt"/>
                </a:rPr>
                <a:t>规定：“每周用半天时间进行党的组织活动。”这就为落实党的组织生活制度从时间上提供了保证，为党支部组织生活正常化制度化提供了条件。</a:t>
              </a:r>
              <a:endParaRPr kumimoji="0" lang="zh-CN" altLang="en-US" sz="2300" i="0" u="none" strike="noStrike" kern="0" cap="none" spc="0" normalizeH="0" baseline="0" noProof="0" dirty="0">
                <a:ln>
                  <a:noFill/>
                </a:ln>
                <a:solidFill>
                  <a:srgbClr val="FFFF00"/>
                </a:solidFill>
                <a:effectLst/>
                <a:uLnTx/>
                <a:uFillTx/>
                <a:cs typeface="+mn-ea"/>
                <a:sym typeface="+mn-lt"/>
              </a:endParaRPr>
            </a:p>
          </p:txBody>
        </p:sp>
      </p:grpSp>
    </p:spTree>
    <p:extLst>
      <p:ext uri="{BB962C8B-B14F-4D97-AF65-F5344CB8AC3E}">
        <p14:creationId xmlns:p14="http://schemas.microsoft.com/office/powerpoint/2010/main" val="287473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checkerboard(across)">
                                      <p:cBhvr>
                                        <p:cTn id="7" dur="500"/>
                                        <p:tgtEl>
                                          <p:spTgt spid="16"/>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fade">
                                      <p:cBhvr>
                                        <p:cTn id="11" dur="500"/>
                                        <p:tgtEl>
                                          <p:spTgt spid="19"/>
                                        </p:tgtEl>
                                      </p:cBhvr>
                                    </p:animEffect>
                                    <p:anim calcmode="lin" valueType="num">
                                      <p:cBhvr>
                                        <p:cTn id="12" dur="500" fill="hold"/>
                                        <p:tgtEl>
                                          <p:spTgt spid="19"/>
                                        </p:tgtEl>
                                        <p:attrNameLst>
                                          <p:attrName>ppt_x</p:attrName>
                                        </p:attrNameLst>
                                      </p:cBhvr>
                                      <p:tavLst>
                                        <p:tav tm="0">
                                          <p:val>
                                            <p:strVal val="#ppt_x"/>
                                          </p:val>
                                        </p:tav>
                                        <p:tav tm="100000">
                                          <p:val>
                                            <p:strVal val="#ppt_x"/>
                                          </p:val>
                                        </p:tav>
                                      </p:tavLst>
                                    </p:anim>
                                    <p:anim calcmode="lin" valueType="num">
                                      <p:cBhvr>
                                        <p:cTn id="13" dur="5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0">
            <a:extLst>
              <a:ext uri="{FF2B5EF4-FFF2-40B4-BE49-F238E27FC236}">
                <a16:creationId xmlns:a16="http://schemas.microsoft.com/office/drawing/2014/main" id="{30DA1FA5-20FF-4A4F-8713-4FAC5C6F1F9F}"/>
              </a:ext>
            </a:extLst>
          </p:cNvPr>
          <p:cNvSpPr txBox="1"/>
          <p:nvPr/>
        </p:nvSpPr>
        <p:spPr>
          <a:xfrm>
            <a:off x="2681365" y="87227"/>
            <a:ext cx="7164764" cy="944105"/>
          </a:xfrm>
          <a:prstGeom prst="rect">
            <a:avLst/>
          </a:prstGeom>
          <a:noFill/>
        </p:spPr>
        <p:txBody>
          <a:bodyPr wrap="square" rtlCol="0">
            <a:spAutoFit/>
          </a:bodyPr>
          <a:lstStyle/>
          <a:p>
            <a:pPr defTabSz="914377" eaLnBrk="0" fontAlgn="base" hangingPunct="0">
              <a:lnSpc>
                <a:spcPct val="120000"/>
              </a:lnSpc>
              <a:spcBef>
                <a:spcPct val="0"/>
              </a:spcBef>
              <a:spcAft>
                <a:spcPct val="0"/>
              </a:spcAft>
              <a:buFont typeface="Arial" panose="020B0604020202020204" pitchFamily="34" charset="0"/>
              <a:buNone/>
              <a:defRPr/>
            </a:pPr>
            <a:r>
              <a:rPr lang="zh-CN" altLang="en-US" sz="5400" dirty="0">
                <a:solidFill>
                  <a:srgbClr val="C00000"/>
                </a:solidFill>
                <a:cs typeface="+mn-ea"/>
                <a:sym typeface="+mn-lt"/>
              </a:rPr>
              <a:t>党日制度的主要内容有</a:t>
            </a:r>
          </a:p>
        </p:txBody>
      </p:sp>
      <p:cxnSp>
        <p:nvCxnSpPr>
          <p:cNvPr id="62" name="PA-1022197">
            <a:extLst>
              <a:ext uri="{FF2B5EF4-FFF2-40B4-BE49-F238E27FC236}">
                <a16:creationId xmlns:a16="http://schemas.microsoft.com/office/drawing/2014/main" id="{4982BC02-1276-403D-830B-2CA2ED9285DC}"/>
              </a:ext>
            </a:extLst>
          </p:cNvPr>
          <p:cNvCxnSpPr/>
          <p:nvPr>
            <p:custDataLst>
              <p:tags r:id="rId1"/>
            </p:custDataLst>
          </p:nvPr>
        </p:nvCxnSpPr>
        <p:spPr>
          <a:xfrm>
            <a:off x="5124449" y="1823619"/>
            <a:ext cx="0" cy="3580453"/>
          </a:xfrm>
          <a:prstGeom prst="line">
            <a:avLst/>
          </a:prstGeom>
          <a:noFill/>
          <a:ln w="6350" cap="flat" cmpd="sng" algn="ctr">
            <a:solidFill>
              <a:srgbClr val="C00000"/>
            </a:solidFill>
            <a:prstDash val="solid"/>
            <a:miter lim="800000"/>
          </a:ln>
          <a:effectLst/>
        </p:spPr>
      </p:cxnSp>
      <p:sp>
        <p:nvSpPr>
          <p:cNvPr id="63" name="PA-1022198">
            <a:extLst>
              <a:ext uri="{FF2B5EF4-FFF2-40B4-BE49-F238E27FC236}">
                <a16:creationId xmlns:a16="http://schemas.microsoft.com/office/drawing/2014/main" id="{224EC10C-01B9-4BF9-9934-C3F6F77F0E21}"/>
              </a:ext>
            </a:extLst>
          </p:cNvPr>
          <p:cNvSpPr/>
          <p:nvPr>
            <p:custDataLst>
              <p:tags r:id="rId2"/>
            </p:custDataLst>
          </p:nvPr>
        </p:nvSpPr>
        <p:spPr>
          <a:xfrm>
            <a:off x="4868689" y="1551984"/>
            <a:ext cx="511520" cy="511520"/>
          </a:xfrm>
          <a:prstGeom prst="ellipse">
            <a:avLst/>
          </a:prstGeom>
          <a:solidFill>
            <a:srgbClr val="C00000"/>
          </a:solidFill>
          <a:ln w="12700" cap="flat" cmpd="sng" algn="ctr">
            <a:noFill/>
            <a:prstDash val="solid"/>
            <a:miter lim="800000"/>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r>
              <a:rPr kumimoji="0" lang="en-US" altLang="zh-CN" sz="2000" i="0" u="none" strike="noStrike" kern="0" cap="none" spc="0" normalizeH="0" baseline="0" noProof="0" dirty="0">
                <a:ln>
                  <a:noFill/>
                </a:ln>
                <a:solidFill>
                  <a:prstClr val="white"/>
                </a:solidFill>
                <a:effectLst/>
                <a:uLnTx/>
                <a:uFillTx/>
                <a:cs typeface="+mn-ea"/>
                <a:sym typeface="+mn-lt"/>
              </a:rPr>
              <a:t>1</a:t>
            </a:r>
            <a:endParaRPr kumimoji="0" lang="zh-CN" altLang="en-US" sz="2000" i="0" u="none" strike="noStrike" kern="0" cap="none" spc="0" normalizeH="0" baseline="0" noProof="0" dirty="0">
              <a:ln>
                <a:noFill/>
              </a:ln>
              <a:solidFill>
                <a:prstClr val="white"/>
              </a:solidFill>
              <a:effectLst/>
              <a:uLnTx/>
              <a:uFillTx/>
              <a:cs typeface="+mn-ea"/>
              <a:sym typeface="+mn-lt"/>
            </a:endParaRPr>
          </a:p>
        </p:txBody>
      </p:sp>
      <p:sp>
        <p:nvSpPr>
          <p:cNvPr id="64" name="PA-1022200">
            <a:extLst>
              <a:ext uri="{FF2B5EF4-FFF2-40B4-BE49-F238E27FC236}">
                <a16:creationId xmlns:a16="http://schemas.microsoft.com/office/drawing/2014/main" id="{DA06E8C0-F162-4F07-B45A-ED5F62205D7D}"/>
              </a:ext>
            </a:extLst>
          </p:cNvPr>
          <p:cNvSpPr/>
          <p:nvPr>
            <p:custDataLst>
              <p:tags r:id="rId3"/>
            </p:custDataLst>
          </p:nvPr>
        </p:nvSpPr>
        <p:spPr>
          <a:xfrm>
            <a:off x="5423920" y="1449654"/>
            <a:ext cx="6360734" cy="683264"/>
          </a:xfrm>
          <a:prstGeom prst="rect">
            <a:avLst/>
          </a:prstGeom>
        </p:spPr>
        <p:txBody>
          <a:bodyPr wrap="square">
            <a:spAutoFit/>
          </a:bodyPr>
          <a:lstStyle/>
          <a:p>
            <a:pPr algn="just" defTabSz="914377">
              <a:lnSpc>
                <a:spcPct val="130000"/>
              </a:lnSpc>
            </a:pPr>
            <a:r>
              <a:rPr lang="zh-CN" altLang="en-US" sz="1600" dirty="0">
                <a:solidFill>
                  <a:srgbClr val="C00000"/>
                </a:solidFill>
                <a:cs typeface="+mn-ea"/>
                <a:sym typeface="+mn-lt"/>
              </a:rPr>
              <a:t>召开党的会议。</a:t>
            </a:r>
            <a:r>
              <a:rPr lang="zh-CN" altLang="en-US" sz="1600" dirty="0">
                <a:solidFill>
                  <a:prstClr val="black"/>
                </a:solidFill>
                <a:cs typeface="+mn-ea"/>
                <a:sym typeface="+mn-lt"/>
              </a:rPr>
              <a:t>支部党员大会、支委会、党小组会等一般安排在党日时间进行；有时也可用来传达学习上级党组织的会议和文件精神。</a:t>
            </a:r>
          </a:p>
        </p:txBody>
      </p:sp>
      <p:sp>
        <p:nvSpPr>
          <p:cNvPr id="65" name="PA-1022198">
            <a:extLst>
              <a:ext uri="{FF2B5EF4-FFF2-40B4-BE49-F238E27FC236}">
                <a16:creationId xmlns:a16="http://schemas.microsoft.com/office/drawing/2014/main" id="{224EC10C-01B9-4BF9-9934-C3F6F77F0E21}"/>
              </a:ext>
            </a:extLst>
          </p:cNvPr>
          <p:cNvSpPr/>
          <p:nvPr>
            <p:custDataLst>
              <p:tags r:id="rId4"/>
            </p:custDataLst>
          </p:nvPr>
        </p:nvSpPr>
        <p:spPr>
          <a:xfrm>
            <a:off x="4868689" y="2440289"/>
            <a:ext cx="511520" cy="511520"/>
          </a:xfrm>
          <a:prstGeom prst="ellipse">
            <a:avLst/>
          </a:prstGeom>
          <a:solidFill>
            <a:srgbClr val="C00000"/>
          </a:solidFill>
          <a:ln w="12700" cap="flat" cmpd="sng" algn="ctr">
            <a:noFill/>
            <a:prstDash val="solid"/>
            <a:miter lim="800000"/>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r>
              <a:rPr kumimoji="0" lang="en-US" altLang="zh-CN" sz="2000" i="0" u="none" strike="noStrike" kern="0" cap="none" spc="0" normalizeH="0" baseline="0" noProof="0" dirty="0">
                <a:ln>
                  <a:noFill/>
                </a:ln>
                <a:solidFill>
                  <a:prstClr val="white"/>
                </a:solidFill>
                <a:effectLst/>
                <a:uLnTx/>
                <a:uFillTx/>
                <a:cs typeface="+mn-ea"/>
                <a:sym typeface="+mn-lt"/>
              </a:rPr>
              <a:t>2</a:t>
            </a:r>
            <a:endParaRPr kumimoji="0" lang="zh-CN" altLang="en-US" sz="2000" i="0" u="none" strike="noStrike" kern="0" cap="none" spc="0" normalizeH="0" baseline="0" noProof="0" dirty="0">
              <a:ln>
                <a:noFill/>
              </a:ln>
              <a:solidFill>
                <a:prstClr val="white"/>
              </a:solidFill>
              <a:effectLst/>
              <a:uLnTx/>
              <a:uFillTx/>
              <a:cs typeface="+mn-ea"/>
              <a:sym typeface="+mn-lt"/>
            </a:endParaRPr>
          </a:p>
        </p:txBody>
      </p:sp>
      <p:sp>
        <p:nvSpPr>
          <p:cNvPr id="66" name="PA-1022200">
            <a:extLst>
              <a:ext uri="{FF2B5EF4-FFF2-40B4-BE49-F238E27FC236}">
                <a16:creationId xmlns:a16="http://schemas.microsoft.com/office/drawing/2014/main" id="{DA06E8C0-F162-4F07-B45A-ED5F62205D7D}"/>
              </a:ext>
            </a:extLst>
          </p:cNvPr>
          <p:cNvSpPr/>
          <p:nvPr>
            <p:custDataLst>
              <p:tags r:id="rId5"/>
            </p:custDataLst>
          </p:nvPr>
        </p:nvSpPr>
        <p:spPr>
          <a:xfrm>
            <a:off x="5423920" y="2331134"/>
            <a:ext cx="6360734" cy="1003352"/>
          </a:xfrm>
          <a:prstGeom prst="rect">
            <a:avLst/>
          </a:prstGeom>
        </p:spPr>
        <p:txBody>
          <a:bodyPr wrap="square">
            <a:spAutoFit/>
          </a:bodyPr>
          <a:lstStyle/>
          <a:p>
            <a:pPr algn="just" defTabSz="914377">
              <a:lnSpc>
                <a:spcPct val="130000"/>
              </a:lnSpc>
            </a:pPr>
            <a:r>
              <a:rPr lang="zh-CN" altLang="en-US" sz="1600" dirty="0">
                <a:solidFill>
                  <a:srgbClr val="C00000"/>
                </a:solidFill>
                <a:cs typeface="+mn-ea"/>
                <a:sym typeface="+mn-lt"/>
              </a:rPr>
              <a:t>进行党的教育。</a:t>
            </a:r>
            <a:r>
              <a:rPr lang="zh-CN" altLang="en-US" sz="1600" dirty="0">
                <a:solidFill>
                  <a:prstClr val="black"/>
                </a:solidFill>
                <a:cs typeface="+mn-ea"/>
                <a:sym typeface="+mn-lt"/>
              </a:rPr>
              <a:t>组织党员学习马列主义、毛泽东思想和邓小平理论，学习党章和党的基本知识，进行党的路线方针政策和党风党纪、做合格党员教育等。</a:t>
            </a:r>
          </a:p>
        </p:txBody>
      </p:sp>
      <p:sp>
        <p:nvSpPr>
          <p:cNvPr id="67" name="PA-1022198">
            <a:extLst>
              <a:ext uri="{FF2B5EF4-FFF2-40B4-BE49-F238E27FC236}">
                <a16:creationId xmlns:a16="http://schemas.microsoft.com/office/drawing/2014/main" id="{224EC10C-01B9-4BF9-9934-C3F6F77F0E21}"/>
              </a:ext>
            </a:extLst>
          </p:cNvPr>
          <p:cNvSpPr/>
          <p:nvPr>
            <p:custDataLst>
              <p:tags r:id="rId6"/>
            </p:custDataLst>
          </p:nvPr>
        </p:nvSpPr>
        <p:spPr>
          <a:xfrm>
            <a:off x="4868689" y="3591069"/>
            <a:ext cx="511520" cy="511520"/>
          </a:xfrm>
          <a:prstGeom prst="ellipse">
            <a:avLst/>
          </a:prstGeom>
          <a:solidFill>
            <a:srgbClr val="C00000"/>
          </a:solidFill>
          <a:ln w="12700" cap="flat" cmpd="sng" algn="ctr">
            <a:noFill/>
            <a:prstDash val="solid"/>
            <a:miter lim="800000"/>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r>
              <a:rPr kumimoji="0" lang="en-US" altLang="zh-CN" sz="2000" i="0" u="none" strike="noStrike" kern="0" cap="none" spc="0" normalizeH="0" baseline="0" noProof="0" dirty="0">
                <a:ln>
                  <a:noFill/>
                </a:ln>
                <a:solidFill>
                  <a:prstClr val="white"/>
                </a:solidFill>
                <a:effectLst/>
                <a:uLnTx/>
                <a:uFillTx/>
                <a:cs typeface="+mn-ea"/>
                <a:sym typeface="+mn-lt"/>
              </a:rPr>
              <a:t>3</a:t>
            </a:r>
            <a:endParaRPr kumimoji="0" lang="zh-CN" altLang="en-US" sz="2000" i="0" u="none" strike="noStrike" kern="0" cap="none" spc="0" normalizeH="0" baseline="0" noProof="0" dirty="0">
              <a:ln>
                <a:noFill/>
              </a:ln>
              <a:solidFill>
                <a:prstClr val="white"/>
              </a:solidFill>
              <a:effectLst/>
              <a:uLnTx/>
              <a:uFillTx/>
              <a:cs typeface="+mn-ea"/>
              <a:sym typeface="+mn-lt"/>
            </a:endParaRPr>
          </a:p>
        </p:txBody>
      </p:sp>
      <p:sp>
        <p:nvSpPr>
          <p:cNvPr id="68" name="PA-1022200">
            <a:extLst>
              <a:ext uri="{FF2B5EF4-FFF2-40B4-BE49-F238E27FC236}">
                <a16:creationId xmlns:a16="http://schemas.microsoft.com/office/drawing/2014/main" id="{DA06E8C0-F162-4F07-B45A-ED5F62205D7D}"/>
              </a:ext>
            </a:extLst>
          </p:cNvPr>
          <p:cNvSpPr/>
          <p:nvPr>
            <p:custDataLst>
              <p:tags r:id="rId7"/>
            </p:custDataLst>
          </p:nvPr>
        </p:nvSpPr>
        <p:spPr>
          <a:xfrm>
            <a:off x="5423920" y="3478517"/>
            <a:ext cx="6360734" cy="683264"/>
          </a:xfrm>
          <a:prstGeom prst="rect">
            <a:avLst/>
          </a:prstGeom>
        </p:spPr>
        <p:txBody>
          <a:bodyPr wrap="square">
            <a:spAutoFit/>
          </a:bodyPr>
          <a:lstStyle/>
          <a:p>
            <a:pPr algn="just" defTabSz="914377">
              <a:lnSpc>
                <a:spcPct val="130000"/>
              </a:lnSpc>
            </a:pPr>
            <a:r>
              <a:rPr lang="zh-CN" altLang="en-US" sz="1600" dirty="0">
                <a:solidFill>
                  <a:srgbClr val="C00000"/>
                </a:solidFill>
                <a:cs typeface="+mn-ea"/>
                <a:sym typeface="+mn-lt"/>
              </a:rPr>
              <a:t>开展组织生活。</a:t>
            </a:r>
            <a:r>
              <a:rPr lang="zh-CN" altLang="en-US" sz="1600" dirty="0">
                <a:solidFill>
                  <a:prstClr val="black"/>
                </a:solidFill>
                <a:cs typeface="+mn-ea"/>
                <a:sym typeface="+mn-lt"/>
              </a:rPr>
              <a:t>如组织评议党员，召开民主生活会，听取党员的思想汇报，表彰宣扬先进，检查党员完成党支部交给的任务的情况等。</a:t>
            </a:r>
          </a:p>
        </p:txBody>
      </p:sp>
      <p:sp>
        <p:nvSpPr>
          <p:cNvPr id="69" name="PA-1022198">
            <a:extLst>
              <a:ext uri="{FF2B5EF4-FFF2-40B4-BE49-F238E27FC236}">
                <a16:creationId xmlns:a16="http://schemas.microsoft.com/office/drawing/2014/main" id="{224EC10C-01B9-4BF9-9934-C3F6F77F0E21}"/>
              </a:ext>
            </a:extLst>
          </p:cNvPr>
          <p:cNvSpPr/>
          <p:nvPr>
            <p:custDataLst>
              <p:tags r:id="rId8"/>
            </p:custDataLst>
          </p:nvPr>
        </p:nvSpPr>
        <p:spPr>
          <a:xfrm>
            <a:off x="4868689" y="4540336"/>
            <a:ext cx="511520" cy="511520"/>
          </a:xfrm>
          <a:prstGeom prst="ellipse">
            <a:avLst/>
          </a:prstGeom>
          <a:solidFill>
            <a:srgbClr val="C00000"/>
          </a:solidFill>
          <a:ln w="12700" cap="flat" cmpd="sng" algn="ctr">
            <a:noFill/>
            <a:prstDash val="solid"/>
            <a:miter lim="800000"/>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r>
              <a:rPr kumimoji="0" lang="en-US" altLang="zh-CN" sz="2000" i="0" u="none" strike="noStrike" kern="0" cap="none" spc="0" normalizeH="0" baseline="0" noProof="0" dirty="0">
                <a:ln>
                  <a:noFill/>
                </a:ln>
                <a:solidFill>
                  <a:prstClr val="white"/>
                </a:solidFill>
                <a:effectLst/>
                <a:uLnTx/>
                <a:uFillTx/>
                <a:cs typeface="+mn-ea"/>
                <a:sym typeface="+mn-lt"/>
              </a:rPr>
              <a:t>4</a:t>
            </a:r>
            <a:endParaRPr kumimoji="0" lang="zh-CN" altLang="en-US" sz="2000" i="0" u="none" strike="noStrike" kern="0" cap="none" spc="0" normalizeH="0" baseline="0" noProof="0" dirty="0">
              <a:ln>
                <a:noFill/>
              </a:ln>
              <a:solidFill>
                <a:prstClr val="white"/>
              </a:solidFill>
              <a:effectLst/>
              <a:uLnTx/>
              <a:uFillTx/>
              <a:cs typeface="+mn-ea"/>
              <a:sym typeface="+mn-lt"/>
            </a:endParaRPr>
          </a:p>
        </p:txBody>
      </p:sp>
      <p:sp>
        <p:nvSpPr>
          <p:cNvPr id="70" name="PA-1022200">
            <a:extLst>
              <a:ext uri="{FF2B5EF4-FFF2-40B4-BE49-F238E27FC236}">
                <a16:creationId xmlns:a16="http://schemas.microsoft.com/office/drawing/2014/main" id="{DA06E8C0-F162-4F07-B45A-ED5F62205D7D}"/>
              </a:ext>
            </a:extLst>
          </p:cNvPr>
          <p:cNvSpPr/>
          <p:nvPr>
            <p:custDataLst>
              <p:tags r:id="rId9"/>
            </p:custDataLst>
          </p:nvPr>
        </p:nvSpPr>
        <p:spPr>
          <a:xfrm>
            <a:off x="5423920" y="4427784"/>
            <a:ext cx="6360734" cy="683264"/>
          </a:xfrm>
          <a:prstGeom prst="rect">
            <a:avLst/>
          </a:prstGeom>
        </p:spPr>
        <p:txBody>
          <a:bodyPr wrap="square">
            <a:spAutoFit/>
          </a:bodyPr>
          <a:lstStyle/>
          <a:p>
            <a:pPr algn="just" defTabSz="914377">
              <a:lnSpc>
                <a:spcPct val="130000"/>
              </a:lnSpc>
            </a:pPr>
            <a:r>
              <a:rPr lang="zh-CN" altLang="en-US" sz="1600" dirty="0">
                <a:solidFill>
                  <a:prstClr val="black"/>
                </a:solidFill>
                <a:cs typeface="+mn-ea"/>
                <a:sym typeface="+mn-lt"/>
              </a:rPr>
              <a:t>处理党务工作，选举出席上级代表大会的代表，改选支委会，讨论发展党员，进行党员鉴定：研究党纪处分等。</a:t>
            </a:r>
          </a:p>
        </p:txBody>
      </p:sp>
      <p:pic>
        <p:nvPicPr>
          <p:cNvPr id="13" name="图片 12">
            <a:extLst>
              <a:ext uri="{FF2B5EF4-FFF2-40B4-BE49-F238E27FC236}">
                <a16:creationId xmlns:a16="http://schemas.microsoft.com/office/drawing/2014/main" id="{B2DAE37C-4FEE-43CC-96E4-E97FCA9173D3}"/>
              </a:ext>
            </a:extLst>
          </p:cNvPr>
          <p:cNvPicPr>
            <a:picLocks noChangeAspect="1"/>
          </p:cNvPicPr>
          <p:nvPr/>
        </p:nvPicPr>
        <p:blipFill>
          <a:blip r:embed="rId12">
            <a:extLst>
              <a:ext uri="{28A0092B-C50C-407E-A947-70E740481C1C}">
                <a14:useLocalDpi xmlns:a14="http://schemas.microsoft.com/office/drawing/2010/main" val="0"/>
              </a:ext>
            </a:extLst>
          </a:blip>
          <a:srcRect/>
          <a:stretch/>
        </p:blipFill>
        <p:spPr>
          <a:xfrm>
            <a:off x="229456" y="1648398"/>
            <a:ext cx="3885341" cy="3885341"/>
          </a:xfrm>
          <a:prstGeom prst="rect">
            <a:avLst/>
          </a:prstGeom>
        </p:spPr>
      </p:pic>
    </p:spTree>
    <p:extLst>
      <p:ext uri="{BB962C8B-B14F-4D97-AF65-F5344CB8AC3E}">
        <p14:creationId xmlns:p14="http://schemas.microsoft.com/office/powerpoint/2010/main" val="28130622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anim calcmode="lin" valueType="num">
                                      <p:cBhvr>
                                        <p:cTn id="8" dur="500" fill="hold"/>
                                        <p:tgtEl>
                                          <p:spTgt spid="3"/>
                                        </p:tgtEl>
                                        <p:attrNameLst>
                                          <p:attrName>ppt_x</p:attrName>
                                        </p:attrNameLst>
                                      </p:cBhvr>
                                      <p:tavLst>
                                        <p:tav tm="0">
                                          <p:val>
                                            <p:strVal val="#ppt_x"/>
                                          </p:val>
                                        </p:tav>
                                        <p:tav tm="100000">
                                          <p:val>
                                            <p:strVal val="#ppt_x"/>
                                          </p:val>
                                        </p:tav>
                                      </p:tavLst>
                                    </p:anim>
                                    <p:anim calcmode="lin" valueType="num">
                                      <p:cBhvr>
                                        <p:cTn id="9" dur="50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13"/>
                                        </p:tgtEl>
                                        <p:attrNameLst>
                                          <p:attrName>style.visibility</p:attrName>
                                        </p:attrNameLst>
                                      </p:cBhvr>
                                      <p:to>
                                        <p:strVal val="visible"/>
                                      </p:to>
                                    </p:set>
                                    <p:anim calcmode="lin" valueType="num">
                                      <p:cBhvr>
                                        <p:cTn id="13" dur="500" fill="hold"/>
                                        <p:tgtEl>
                                          <p:spTgt spid="13"/>
                                        </p:tgtEl>
                                        <p:attrNameLst>
                                          <p:attrName>ppt_w</p:attrName>
                                        </p:attrNameLst>
                                      </p:cBhvr>
                                      <p:tavLst>
                                        <p:tav tm="0">
                                          <p:val>
                                            <p:fltVal val="0"/>
                                          </p:val>
                                        </p:tav>
                                        <p:tav tm="100000">
                                          <p:val>
                                            <p:strVal val="#ppt_w"/>
                                          </p:val>
                                        </p:tav>
                                      </p:tavLst>
                                    </p:anim>
                                    <p:anim calcmode="lin" valueType="num">
                                      <p:cBhvr>
                                        <p:cTn id="14" dur="500" fill="hold"/>
                                        <p:tgtEl>
                                          <p:spTgt spid="13"/>
                                        </p:tgtEl>
                                        <p:attrNameLst>
                                          <p:attrName>ppt_h</p:attrName>
                                        </p:attrNameLst>
                                      </p:cBhvr>
                                      <p:tavLst>
                                        <p:tav tm="0">
                                          <p:val>
                                            <p:fltVal val="0"/>
                                          </p:val>
                                        </p:tav>
                                        <p:tav tm="100000">
                                          <p:val>
                                            <p:strVal val="#ppt_h"/>
                                          </p:val>
                                        </p:tav>
                                      </p:tavLst>
                                    </p:anim>
                                    <p:animEffect transition="in" filter="fade">
                                      <p:cBhvr>
                                        <p:cTn id="15" dur="500"/>
                                        <p:tgtEl>
                                          <p:spTgt spid="13"/>
                                        </p:tgtEl>
                                      </p:cBhvr>
                                    </p:animEffect>
                                  </p:childTnLst>
                                </p:cTn>
                              </p:par>
                            </p:childTnLst>
                          </p:cTn>
                        </p:par>
                        <p:par>
                          <p:cTn id="16" fill="hold">
                            <p:stCondLst>
                              <p:cond delay="1000"/>
                            </p:stCondLst>
                            <p:childTnLst>
                              <p:par>
                                <p:cTn id="17" presetID="22" presetClass="entr" presetSubtype="1" fill="hold" nodeType="afterEffect">
                                  <p:stCondLst>
                                    <p:cond delay="0"/>
                                  </p:stCondLst>
                                  <p:childTnLst>
                                    <p:set>
                                      <p:cBhvr>
                                        <p:cTn id="18" dur="1" fill="hold">
                                          <p:stCondLst>
                                            <p:cond delay="0"/>
                                          </p:stCondLst>
                                        </p:cTn>
                                        <p:tgtEl>
                                          <p:spTgt spid="62"/>
                                        </p:tgtEl>
                                        <p:attrNameLst>
                                          <p:attrName>style.visibility</p:attrName>
                                        </p:attrNameLst>
                                      </p:cBhvr>
                                      <p:to>
                                        <p:strVal val="visible"/>
                                      </p:to>
                                    </p:set>
                                    <p:animEffect transition="in" filter="wipe(up)">
                                      <p:cBhvr>
                                        <p:cTn id="19" dur="500"/>
                                        <p:tgtEl>
                                          <p:spTgt spid="62"/>
                                        </p:tgtEl>
                                      </p:cBhvr>
                                    </p:animEffect>
                                  </p:childTnLst>
                                </p:cTn>
                              </p:par>
                            </p:childTnLst>
                          </p:cTn>
                        </p:par>
                        <p:par>
                          <p:cTn id="20" fill="hold">
                            <p:stCondLst>
                              <p:cond delay="1500"/>
                            </p:stCondLst>
                            <p:childTnLst>
                              <p:par>
                                <p:cTn id="21" presetID="42" presetClass="entr" presetSubtype="0" fill="hold" grpId="0" nodeType="afterEffect">
                                  <p:stCondLst>
                                    <p:cond delay="0"/>
                                  </p:stCondLst>
                                  <p:childTnLst>
                                    <p:set>
                                      <p:cBhvr>
                                        <p:cTn id="22" dur="1" fill="hold">
                                          <p:stCondLst>
                                            <p:cond delay="0"/>
                                          </p:stCondLst>
                                        </p:cTn>
                                        <p:tgtEl>
                                          <p:spTgt spid="63"/>
                                        </p:tgtEl>
                                        <p:attrNameLst>
                                          <p:attrName>style.visibility</p:attrName>
                                        </p:attrNameLst>
                                      </p:cBhvr>
                                      <p:to>
                                        <p:strVal val="visible"/>
                                      </p:to>
                                    </p:set>
                                    <p:animEffect transition="in" filter="fade">
                                      <p:cBhvr>
                                        <p:cTn id="23" dur="500"/>
                                        <p:tgtEl>
                                          <p:spTgt spid="63"/>
                                        </p:tgtEl>
                                      </p:cBhvr>
                                    </p:animEffect>
                                    <p:anim calcmode="lin" valueType="num">
                                      <p:cBhvr>
                                        <p:cTn id="24" dur="500" fill="hold"/>
                                        <p:tgtEl>
                                          <p:spTgt spid="63"/>
                                        </p:tgtEl>
                                        <p:attrNameLst>
                                          <p:attrName>ppt_x</p:attrName>
                                        </p:attrNameLst>
                                      </p:cBhvr>
                                      <p:tavLst>
                                        <p:tav tm="0">
                                          <p:val>
                                            <p:strVal val="#ppt_x"/>
                                          </p:val>
                                        </p:tav>
                                        <p:tav tm="100000">
                                          <p:val>
                                            <p:strVal val="#ppt_x"/>
                                          </p:val>
                                        </p:tav>
                                      </p:tavLst>
                                    </p:anim>
                                    <p:anim calcmode="lin" valueType="num">
                                      <p:cBhvr>
                                        <p:cTn id="25" dur="500" fill="hold"/>
                                        <p:tgtEl>
                                          <p:spTgt spid="63"/>
                                        </p:tgtEl>
                                        <p:attrNameLst>
                                          <p:attrName>ppt_y</p:attrName>
                                        </p:attrNameLst>
                                      </p:cBhvr>
                                      <p:tavLst>
                                        <p:tav tm="0">
                                          <p:val>
                                            <p:strVal val="#ppt_y+.1"/>
                                          </p:val>
                                        </p:tav>
                                        <p:tav tm="100000">
                                          <p:val>
                                            <p:strVal val="#ppt_y"/>
                                          </p:val>
                                        </p:tav>
                                      </p:tavLst>
                                    </p:anim>
                                  </p:childTnLst>
                                </p:cTn>
                              </p:par>
                            </p:childTnLst>
                          </p:cTn>
                        </p:par>
                        <p:par>
                          <p:cTn id="26" fill="hold">
                            <p:stCondLst>
                              <p:cond delay="2000"/>
                            </p:stCondLst>
                            <p:childTnLst>
                              <p:par>
                                <p:cTn id="27" presetID="22" presetClass="entr" presetSubtype="8" fill="hold" grpId="0" nodeType="afterEffect">
                                  <p:stCondLst>
                                    <p:cond delay="0"/>
                                  </p:stCondLst>
                                  <p:childTnLst>
                                    <p:set>
                                      <p:cBhvr>
                                        <p:cTn id="28" dur="1" fill="hold">
                                          <p:stCondLst>
                                            <p:cond delay="0"/>
                                          </p:stCondLst>
                                        </p:cTn>
                                        <p:tgtEl>
                                          <p:spTgt spid="64"/>
                                        </p:tgtEl>
                                        <p:attrNameLst>
                                          <p:attrName>style.visibility</p:attrName>
                                        </p:attrNameLst>
                                      </p:cBhvr>
                                      <p:to>
                                        <p:strVal val="visible"/>
                                      </p:to>
                                    </p:set>
                                    <p:animEffect transition="in" filter="wipe(left)">
                                      <p:cBhvr>
                                        <p:cTn id="29" dur="500"/>
                                        <p:tgtEl>
                                          <p:spTgt spid="64"/>
                                        </p:tgtEl>
                                      </p:cBhvr>
                                    </p:animEffect>
                                  </p:childTnLst>
                                </p:cTn>
                              </p:par>
                            </p:childTnLst>
                          </p:cTn>
                        </p:par>
                        <p:par>
                          <p:cTn id="30" fill="hold">
                            <p:stCondLst>
                              <p:cond delay="2500"/>
                            </p:stCondLst>
                            <p:childTnLst>
                              <p:par>
                                <p:cTn id="31" presetID="42" presetClass="entr" presetSubtype="0" fill="hold" grpId="0" nodeType="afterEffect">
                                  <p:stCondLst>
                                    <p:cond delay="0"/>
                                  </p:stCondLst>
                                  <p:childTnLst>
                                    <p:set>
                                      <p:cBhvr>
                                        <p:cTn id="32" dur="1" fill="hold">
                                          <p:stCondLst>
                                            <p:cond delay="0"/>
                                          </p:stCondLst>
                                        </p:cTn>
                                        <p:tgtEl>
                                          <p:spTgt spid="65"/>
                                        </p:tgtEl>
                                        <p:attrNameLst>
                                          <p:attrName>style.visibility</p:attrName>
                                        </p:attrNameLst>
                                      </p:cBhvr>
                                      <p:to>
                                        <p:strVal val="visible"/>
                                      </p:to>
                                    </p:set>
                                    <p:animEffect transition="in" filter="fade">
                                      <p:cBhvr>
                                        <p:cTn id="33" dur="500"/>
                                        <p:tgtEl>
                                          <p:spTgt spid="65"/>
                                        </p:tgtEl>
                                      </p:cBhvr>
                                    </p:animEffect>
                                    <p:anim calcmode="lin" valueType="num">
                                      <p:cBhvr>
                                        <p:cTn id="34" dur="500" fill="hold"/>
                                        <p:tgtEl>
                                          <p:spTgt spid="65"/>
                                        </p:tgtEl>
                                        <p:attrNameLst>
                                          <p:attrName>ppt_x</p:attrName>
                                        </p:attrNameLst>
                                      </p:cBhvr>
                                      <p:tavLst>
                                        <p:tav tm="0">
                                          <p:val>
                                            <p:strVal val="#ppt_x"/>
                                          </p:val>
                                        </p:tav>
                                        <p:tav tm="100000">
                                          <p:val>
                                            <p:strVal val="#ppt_x"/>
                                          </p:val>
                                        </p:tav>
                                      </p:tavLst>
                                    </p:anim>
                                    <p:anim calcmode="lin" valueType="num">
                                      <p:cBhvr>
                                        <p:cTn id="35" dur="500" fill="hold"/>
                                        <p:tgtEl>
                                          <p:spTgt spid="65"/>
                                        </p:tgtEl>
                                        <p:attrNameLst>
                                          <p:attrName>ppt_y</p:attrName>
                                        </p:attrNameLst>
                                      </p:cBhvr>
                                      <p:tavLst>
                                        <p:tav tm="0">
                                          <p:val>
                                            <p:strVal val="#ppt_y+.1"/>
                                          </p:val>
                                        </p:tav>
                                        <p:tav tm="100000">
                                          <p:val>
                                            <p:strVal val="#ppt_y"/>
                                          </p:val>
                                        </p:tav>
                                      </p:tavLst>
                                    </p:anim>
                                  </p:childTnLst>
                                </p:cTn>
                              </p:par>
                            </p:childTnLst>
                          </p:cTn>
                        </p:par>
                        <p:par>
                          <p:cTn id="36" fill="hold">
                            <p:stCondLst>
                              <p:cond delay="3000"/>
                            </p:stCondLst>
                            <p:childTnLst>
                              <p:par>
                                <p:cTn id="37" presetID="22" presetClass="entr" presetSubtype="8" fill="hold" grpId="0" nodeType="afterEffect">
                                  <p:stCondLst>
                                    <p:cond delay="0"/>
                                  </p:stCondLst>
                                  <p:childTnLst>
                                    <p:set>
                                      <p:cBhvr>
                                        <p:cTn id="38" dur="1" fill="hold">
                                          <p:stCondLst>
                                            <p:cond delay="0"/>
                                          </p:stCondLst>
                                        </p:cTn>
                                        <p:tgtEl>
                                          <p:spTgt spid="66"/>
                                        </p:tgtEl>
                                        <p:attrNameLst>
                                          <p:attrName>style.visibility</p:attrName>
                                        </p:attrNameLst>
                                      </p:cBhvr>
                                      <p:to>
                                        <p:strVal val="visible"/>
                                      </p:to>
                                    </p:set>
                                    <p:animEffect transition="in" filter="wipe(left)">
                                      <p:cBhvr>
                                        <p:cTn id="39" dur="500"/>
                                        <p:tgtEl>
                                          <p:spTgt spid="66"/>
                                        </p:tgtEl>
                                      </p:cBhvr>
                                    </p:animEffect>
                                  </p:childTnLst>
                                </p:cTn>
                              </p:par>
                            </p:childTnLst>
                          </p:cTn>
                        </p:par>
                        <p:par>
                          <p:cTn id="40" fill="hold">
                            <p:stCondLst>
                              <p:cond delay="3500"/>
                            </p:stCondLst>
                            <p:childTnLst>
                              <p:par>
                                <p:cTn id="41" presetID="42" presetClass="entr" presetSubtype="0" fill="hold" grpId="0" nodeType="afterEffect">
                                  <p:stCondLst>
                                    <p:cond delay="0"/>
                                  </p:stCondLst>
                                  <p:childTnLst>
                                    <p:set>
                                      <p:cBhvr>
                                        <p:cTn id="42" dur="1" fill="hold">
                                          <p:stCondLst>
                                            <p:cond delay="0"/>
                                          </p:stCondLst>
                                        </p:cTn>
                                        <p:tgtEl>
                                          <p:spTgt spid="67"/>
                                        </p:tgtEl>
                                        <p:attrNameLst>
                                          <p:attrName>style.visibility</p:attrName>
                                        </p:attrNameLst>
                                      </p:cBhvr>
                                      <p:to>
                                        <p:strVal val="visible"/>
                                      </p:to>
                                    </p:set>
                                    <p:animEffect transition="in" filter="fade">
                                      <p:cBhvr>
                                        <p:cTn id="43" dur="500"/>
                                        <p:tgtEl>
                                          <p:spTgt spid="67"/>
                                        </p:tgtEl>
                                      </p:cBhvr>
                                    </p:animEffect>
                                    <p:anim calcmode="lin" valueType="num">
                                      <p:cBhvr>
                                        <p:cTn id="44" dur="500" fill="hold"/>
                                        <p:tgtEl>
                                          <p:spTgt spid="67"/>
                                        </p:tgtEl>
                                        <p:attrNameLst>
                                          <p:attrName>ppt_x</p:attrName>
                                        </p:attrNameLst>
                                      </p:cBhvr>
                                      <p:tavLst>
                                        <p:tav tm="0">
                                          <p:val>
                                            <p:strVal val="#ppt_x"/>
                                          </p:val>
                                        </p:tav>
                                        <p:tav tm="100000">
                                          <p:val>
                                            <p:strVal val="#ppt_x"/>
                                          </p:val>
                                        </p:tav>
                                      </p:tavLst>
                                    </p:anim>
                                    <p:anim calcmode="lin" valueType="num">
                                      <p:cBhvr>
                                        <p:cTn id="45" dur="500" fill="hold"/>
                                        <p:tgtEl>
                                          <p:spTgt spid="67"/>
                                        </p:tgtEl>
                                        <p:attrNameLst>
                                          <p:attrName>ppt_y</p:attrName>
                                        </p:attrNameLst>
                                      </p:cBhvr>
                                      <p:tavLst>
                                        <p:tav tm="0">
                                          <p:val>
                                            <p:strVal val="#ppt_y+.1"/>
                                          </p:val>
                                        </p:tav>
                                        <p:tav tm="100000">
                                          <p:val>
                                            <p:strVal val="#ppt_y"/>
                                          </p:val>
                                        </p:tav>
                                      </p:tavLst>
                                    </p:anim>
                                  </p:childTnLst>
                                </p:cTn>
                              </p:par>
                            </p:childTnLst>
                          </p:cTn>
                        </p:par>
                        <p:par>
                          <p:cTn id="46" fill="hold">
                            <p:stCondLst>
                              <p:cond delay="4000"/>
                            </p:stCondLst>
                            <p:childTnLst>
                              <p:par>
                                <p:cTn id="47" presetID="22" presetClass="entr" presetSubtype="8" fill="hold" grpId="0" nodeType="afterEffect">
                                  <p:stCondLst>
                                    <p:cond delay="0"/>
                                  </p:stCondLst>
                                  <p:childTnLst>
                                    <p:set>
                                      <p:cBhvr>
                                        <p:cTn id="48" dur="1" fill="hold">
                                          <p:stCondLst>
                                            <p:cond delay="0"/>
                                          </p:stCondLst>
                                        </p:cTn>
                                        <p:tgtEl>
                                          <p:spTgt spid="68"/>
                                        </p:tgtEl>
                                        <p:attrNameLst>
                                          <p:attrName>style.visibility</p:attrName>
                                        </p:attrNameLst>
                                      </p:cBhvr>
                                      <p:to>
                                        <p:strVal val="visible"/>
                                      </p:to>
                                    </p:set>
                                    <p:animEffect transition="in" filter="wipe(left)">
                                      <p:cBhvr>
                                        <p:cTn id="49" dur="500"/>
                                        <p:tgtEl>
                                          <p:spTgt spid="68"/>
                                        </p:tgtEl>
                                      </p:cBhvr>
                                    </p:animEffect>
                                  </p:childTnLst>
                                </p:cTn>
                              </p:par>
                            </p:childTnLst>
                          </p:cTn>
                        </p:par>
                        <p:par>
                          <p:cTn id="50" fill="hold">
                            <p:stCondLst>
                              <p:cond delay="4500"/>
                            </p:stCondLst>
                            <p:childTnLst>
                              <p:par>
                                <p:cTn id="51" presetID="42" presetClass="entr" presetSubtype="0" fill="hold" grpId="0" nodeType="afterEffect">
                                  <p:stCondLst>
                                    <p:cond delay="0"/>
                                  </p:stCondLst>
                                  <p:childTnLst>
                                    <p:set>
                                      <p:cBhvr>
                                        <p:cTn id="52" dur="1" fill="hold">
                                          <p:stCondLst>
                                            <p:cond delay="0"/>
                                          </p:stCondLst>
                                        </p:cTn>
                                        <p:tgtEl>
                                          <p:spTgt spid="69"/>
                                        </p:tgtEl>
                                        <p:attrNameLst>
                                          <p:attrName>style.visibility</p:attrName>
                                        </p:attrNameLst>
                                      </p:cBhvr>
                                      <p:to>
                                        <p:strVal val="visible"/>
                                      </p:to>
                                    </p:set>
                                    <p:animEffect transition="in" filter="fade">
                                      <p:cBhvr>
                                        <p:cTn id="53" dur="500"/>
                                        <p:tgtEl>
                                          <p:spTgt spid="69"/>
                                        </p:tgtEl>
                                      </p:cBhvr>
                                    </p:animEffect>
                                    <p:anim calcmode="lin" valueType="num">
                                      <p:cBhvr>
                                        <p:cTn id="54" dur="500" fill="hold"/>
                                        <p:tgtEl>
                                          <p:spTgt spid="69"/>
                                        </p:tgtEl>
                                        <p:attrNameLst>
                                          <p:attrName>ppt_x</p:attrName>
                                        </p:attrNameLst>
                                      </p:cBhvr>
                                      <p:tavLst>
                                        <p:tav tm="0">
                                          <p:val>
                                            <p:strVal val="#ppt_x"/>
                                          </p:val>
                                        </p:tav>
                                        <p:tav tm="100000">
                                          <p:val>
                                            <p:strVal val="#ppt_x"/>
                                          </p:val>
                                        </p:tav>
                                      </p:tavLst>
                                    </p:anim>
                                    <p:anim calcmode="lin" valueType="num">
                                      <p:cBhvr>
                                        <p:cTn id="55" dur="500" fill="hold"/>
                                        <p:tgtEl>
                                          <p:spTgt spid="69"/>
                                        </p:tgtEl>
                                        <p:attrNameLst>
                                          <p:attrName>ppt_y</p:attrName>
                                        </p:attrNameLst>
                                      </p:cBhvr>
                                      <p:tavLst>
                                        <p:tav tm="0">
                                          <p:val>
                                            <p:strVal val="#ppt_y+.1"/>
                                          </p:val>
                                        </p:tav>
                                        <p:tav tm="100000">
                                          <p:val>
                                            <p:strVal val="#ppt_y"/>
                                          </p:val>
                                        </p:tav>
                                      </p:tavLst>
                                    </p:anim>
                                  </p:childTnLst>
                                </p:cTn>
                              </p:par>
                            </p:childTnLst>
                          </p:cTn>
                        </p:par>
                        <p:par>
                          <p:cTn id="56" fill="hold">
                            <p:stCondLst>
                              <p:cond delay="5000"/>
                            </p:stCondLst>
                            <p:childTnLst>
                              <p:par>
                                <p:cTn id="57" presetID="22" presetClass="entr" presetSubtype="8" fill="hold" grpId="0" nodeType="afterEffect">
                                  <p:stCondLst>
                                    <p:cond delay="0"/>
                                  </p:stCondLst>
                                  <p:childTnLst>
                                    <p:set>
                                      <p:cBhvr>
                                        <p:cTn id="58" dur="1" fill="hold">
                                          <p:stCondLst>
                                            <p:cond delay="0"/>
                                          </p:stCondLst>
                                        </p:cTn>
                                        <p:tgtEl>
                                          <p:spTgt spid="70"/>
                                        </p:tgtEl>
                                        <p:attrNameLst>
                                          <p:attrName>style.visibility</p:attrName>
                                        </p:attrNameLst>
                                      </p:cBhvr>
                                      <p:to>
                                        <p:strVal val="visible"/>
                                      </p:to>
                                    </p:set>
                                    <p:animEffect transition="in" filter="wipe(left)">
                                      <p:cBhvr>
                                        <p:cTn id="59"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3" grpId="0" animBg="1"/>
      <p:bldP spid="64" grpId="0"/>
      <p:bldP spid="65" grpId="0" animBg="1"/>
      <p:bldP spid="66" grpId="0"/>
      <p:bldP spid="67" grpId="0" animBg="1"/>
      <p:bldP spid="68" grpId="0"/>
      <p:bldP spid="69" grpId="0" animBg="1"/>
      <p:bldP spid="7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D8C771D2-52A2-4B28-BD29-5EAE5DEF33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221358" cy="6858000"/>
          </a:xfrm>
          <a:prstGeom prst="rect">
            <a:avLst/>
          </a:prstGeom>
        </p:spPr>
      </p:pic>
      <p:pic>
        <p:nvPicPr>
          <p:cNvPr id="5" name="图片 4">
            <a:extLst>
              <a:ext uri="{FF2B5EF4-FFF2-40B4-BE49-F238E27FC236}">
                <a16:creationId xmlns:a16="http://schemas.microsoft.com/office/drawing/2014/main" id="{ADD78A12-EF64-4FAD-85DE-F5727531B5B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r="3831"/>
          <a:stretch/>
        </p:blipFill>
        <p:spPr>
          <a:xfrm>
            <a:off x="-11707" y="3255764"/>
            <a:ext cx="12203708" cy="3655983"/>
          </a:xfrm>
          <a:prstGeom prst="rect">
            <a:avLst/>
          </a:prstGeom>
        </p:spPr>
      </p:pic>
      <p:pic>
        <p:nvPicPr>
          <p:cNvPr id="2" name="图片 1">
            <a:extLst>
              <a:ext uri="{FF2B5EF4-FFF2-40B4-BE49-F238E27FC236}">
                <a16:creationId xmlns:a16="http://schemas.microsoft.com/office/drawing/2014/main" id="{A1F47680-8D95-4D57-9BB1-36136188AF07}"/>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0" y="3482686"/>
            <a:ext cx="2416630" cy="3394791"/>
          </a:xfrm>
          <a:prstGeom prst="rect">
            <a:avLst/>
          </a:prstGeom>
        </p:spPr>
      </p:pic>
      <p:pic>
        <p:nvPicPr>
          <p:cNvPr id="14" name="图片 13">
            <a:extLst>
              <a:ext uri="{FF2B5EF4-FFF2-40B4-BE49-F238E27FC236}">
                <a16:creationId xmlns:a16="http://schemas.microsoft.com/office/drawing/2014/main" id="{C5CAEA2D-C3FF-4FDE-8DE1-6C0BDA09DD6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831902" y="3545293"/>
            <a:ext cx="6492240" cy="511667"/>
          </a:xfrm>
          <a:prstGeom prst="rect">
            <a:avLst/>
          </a:prstGeom>
        </p:spPr>
      </p:pic>
      <p:pic>
        <p:nvPicPr>
          <p:cNvPr id="15" name="图片 14">
            <a:extLst>
              <a:ext uri="{FF2B5EF4-FFF2-40B4-BE49-F238E27FC236}">
                <a16:creationId xmlns:a16="http://schemas.microsoft.com/office/drawing/2014/main" id="{8C9D9D90-DB90-48E6-9D70-77F5125DD3B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663852" y="499032"/>
            <a:ext cx="3306037" cy="1480315"/>
          </a:xfrm>
          <a:prstGeom prst="rect">
            <a:avLst/>
          </a:prstGeom>
        </p:spPr>
      </p:pic>
      <p:sp>
        <p:nvSpPr>
          <p:cNvPr id="17" name="矩形 16">
            <a:extLst>
              <a:ext uri="{FF2B5EF4-FFF2-40B4-BE49-F238E27FC236}">
                <a16:creationId xmlns:a16="http://schemas.microsoft.com/office/drawing/2014/main" id="{BF154847-5D4B-46BE-B7DE-1EA159E3E54F}"/>
              </a:ext>
            </a:extLst>
          </p:cNvPr>
          <p:cNvSpPr/>
          <p:nvPr/>
        </p:nvSpPr>
        <p:spPr>
          <a:xfrm>
            <a:off x="615973" y="2041950"/>
            <a:ext cx="10288466" cy="1323439"/>
          </a:xfrm>
          <a:prstGeom prst="rect">
            <a:avLst/>
          </a:prstGeom>
        </p:spPr>
        <p:txBody>
          <a:bodyPr wrap="square">
            <a:spAutoFit/>
          </a:bodyPr>
          <a:lstStyle/>
          <a:p>
            <a:pPr lvl="0" algn="ctr"/>
            <a:r>
              <a:rPr lang="en-US" altLang="zh-CN" sz="8000" kern="0" dirty="0">
                <a:solidFill>
                  <a:srgbClr val="C00000"/>
                </a:solidFill>
                <a:cs typeface="+mn-ea"/>
                <a:sym typeface="+mn-lt"/>
              </a:rPr>
              <a:t>“</a:t>
            </a:r>
            <a:r>
              <a:rPr lang="zh-CN" altLang="en-US" sz="8000" kern="0" dirty="0">
                <a:solidFill>
                  <a:srgbClr val="C00000"/>
                </a:solidFill>
                <a:cs typeface="+mn-ea"/>
                <a:sym typeface="+mn-lt"/>
              </a:rPr>
              <a:t>三会一课”制度</a:t>
            </a:r>
          </a:p>
        </p:txBody>
      </p:sp>
      <p:sp>
        <p:nvSpPr>
          <p:cNvPr id="18" name="文本框 17">
            <a:extLst>
              <a:ext uri="{FF2B5EF4-FFF2-40B4-BE49-F238E27FC236}">
                <a16:creationId xmlns:a16="http://schemas.microsoft.com/office/drawing/2014/main" id="{A73FDC46-1020-4CC6-A5E3-21468D9639C0}"/>
              </a:ext>
            </a:extLst>
          </p:cNvPr>
          <p:cNvSpPr txBox="1"/>
          <p:nvPr/>
        </p:nvSpPr>
        <p:spPr>
          <a:xfrm>
            <a:off x="849162" y="4236864"/>
            <a:ext cx="10457720" cy="523220"/>
          </a:xfrm>
          <a:prstGeom prst="rect">
            <a:avLst/>
          </a:prstGeom>
          <a:noFill/>
        </p:spPr>
        <p:txBody>
          <a:bodyPr wrap="square" rtlCol="0">
            <a:spAutoFit/>
          </a:bodyPr>
          <a:lstStyle/>
          <a:p>
            <a:pPr algn="ctr"/>
            <a:r>
              <a:rPr lang="zh-CN" altLang="en-US" sz="2800" dirty="0">
                <a:solidFill>
                  <a:schemeClr val="tx1">
                    <a:lumMod val="65000"/>
                    <a:lumOff val="35000"/>
                  </a:schemeClr>
                </a:solidFill>
                <a:cs typeface="+mn-ea"/>
                <a:sym typeface="+mn-lt"/>
              </a:rPr>
              <a:t>坚持党内生活制度 严格党的组织生活</a:t>
            </a:r>
          </a:p>
        </p:txBody>
      </p:sp>
      <p:pic>
        <p:nvPicPr>
          <p:cNvPr id="8" name="图片 7">
            <a:extLst>
              <a:ext uri="{FF2B5EF4-FFF2-40B4-BE49-F238E27FC236}">
                <a16:creationId xmlns:a16="http://schemas.microsoft.com/office/drawing/2014/main" id="{900BAA3D-94FD-FADB-BF70-3321DD74537A}"/>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7867203" y="3612743"/>
            <a:ext cx="4601144" cy="4601144"/>
          </a:xfrm>
          <a:prstGeom prst="rect">
            <a:avLst/>
          </a:prstGeom>
        </p:spPr>
      </p:pic>
      <p:pic>
        <p:nvPicPr>
          <p:cNvPr id="9" name="图片 8">
            <a:extLst>
              <a:ext uri="{FF2B5EF4-FFF2-40B4-BE49-F238E27FC236}">
                <a16:creationId xmlns:a16="http://schemas.microsoft.com/office/drawing/2014/main" id="{F621323A-21EC-3EC0-FC1F-A36133FA8413}"/>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flipH="1">
            <a:off x="9339" y="-695"/>
            <a:ext cx="3678859" cy="1650901"/>
          </a:xfrm>
          <a:prstGeom prst="rect">
            <a:avLst/>
          </a:prstGeom>
        </p:spPr>
      </p:pic>
      <p:pic>
        <p:nvPicPr>
          <p:cNvPr id="10" name="图片 9">
            <a:extLst>
              <a:ext uri="{FF2B5EF4-FFF2-40B4-BE49-F238E27FC236}">
                <a16:creationId xmlns:a16="http://schemas.microsoft.com/office/drawing/2014/main" id="{F3A7AFC7-CDF9-8968-E55F-E7B4792545B4}"/>
              </a:ext>
            </a:extLst>
          </p:cNvPr>
          <p:cNvPicPr>
            <a:picLocks noChangeAspect="1"/>
          </p:cNvPicPr>
          <p:nvPr/>
        </p:nvPicPr>
        <p:blipFill>
          <a:blip r:embed="rId9">
            <a:extLst>
              <a:ext uri="{28A0092B-C50C-407E-A947-70E740481C1C}">
                <a14:useLocalDpi xmlns:a14="http://schemas.microsoft.com/office/drawing/2010/main" val="0"/>
              </a:ext>
            </a:extLst>
          </a:blip>
          <a:srcRect l="1869" r="1869"/>
          <a:stretch/>
        </p:blipFill>
        <p:spPr>
          <a:xfrm>
            <a:off x="5379602" y="262009"/>
            <a:ext cx="1424980" cy="1480315"/>
          </a:xfrm>
          <a:prstGeom prst="rect">
            <a:avLst/>
          </a:prstGeom>
          <a:effectLst>
            <a:outerShdw blurRad="76200" dist="50800" dir="5400000" algn="t" rotWithShape="0">
              <a:prstClr val="black">
                <a:alpha val="40000"/>
              </a:prstClr>
            </a:outerShdw>
          </a:effectLst>
        </p:spPr>
      </p:pic>
    </p:spTree>
    <p:extLst>
      <p:ext uri="{BB962C8B-B14F-4D97-AF65-F5344CB8AC3E}">
        <p14:creationId xmlns:p14="http://schemas.microsoft.com/office/powerpoint/2010/main" val="4130533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22" presetClass="entr" presetSubtype="4" fill="hold" nodeType="after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ipe(down)">
                                      <p:cBhvr>
                                        <p:cTn id="13" dur="750"/>
                                        <p:tgtEl>
                                          <p:spTgt spid="8"/>
                                        </p:tgtEl>
                                      </p:cBhvr>
                                    </p:animEffect>
                                  </p:childTnLst>
                                </p:cTn>
                              </p:par>
                            </p:childTnLst>
                          </p:cTn>
                        </p:par>
                        <p:par>
                          <p:cTn id="14" fill="hold">
                            <p:stCondLst>
                              <p:cond delay="1250"/>
                            </p:stCondLst>
                            <p:childTnLst>
                              <p:par>
                                <p:cTn id="15" presetID="22" presetClass="entr" presetSubtype="8" fill="hold" nodeType="after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left)">
                                      <p:cBhvr>
                                        <p:cTn id="17" dur="750"/>
                                        <p:tgtEl>
                                          <p:spTgt spid="9"/>
                                        </p:tgtEl>
                                      </p:cBhvr>
                                    </p:animEffect>
                                  </p:childTnLst>
                                </p:cTn>
                              </p:par>
                            </p:childTnLst>
                          </p:cTn>
                        </p:par>
                        <p:par>
                          <p:cTn id="18" fill="hold">
                            <p:stCondLst>
                              <p:cond delay="2000"/>
                            </p:stCondLst>
                            <p:childTnLst>
                              <p:par>
                                <p:cTn id="19" presetID="53" presetClass="entr" presetSubtype="16" fill="hold" nodeType="afterEffect">
                                  <p:stCondLst>
                                    <p:cond delay="0"/>
                                  </p:stCondLst>
                                  <p:childTnLst>
                                    <p:set>
                                      <p:cBhvr>
                                        <p:cTn id="20" dur="1" fill="hold">
                                          <p:stCondLst>
                                            <p:cond delay="0"/>
                                          </p:stCondLst>
                                        </p:cTn>
                                        <p:tgtEl>
                                          <p:spTgt spid="10"/>
                                        </p:tgtEl>
                                        <p:attrNameLst>
                                          <p:attrName>style.visibility</p:attrName>
                                        </p:attrNameLst>
                                      </p:cBhvr>
                                      <p:to>
                                        <p:strVal val="visible"/>
                                      </p:to>
                                    </p:set>
                                    <p:anim calcmode="lin" valueType="num">
                                      <p:cBhvr>
                                        <p:cTn id="21" dur="750" fill="hold"/>
                                        <p:tgtEl>
                                          <p:spTgt spid="10"/>
                                        </p:tgtEl>
                                        <p:attrNameLst>
                                          <p:attrName>ppt_w</p:attrName>
                                        </p:attrNameLst>
                                      </p:cBhvr>
                                      <p:tavLst>
                                        <p:tav tm="0">
                                          <p:val>
                                            <p:fltVal val="0"/>
                                          </p:val>
                                        </p:tav>
                                        <p:tav tm="100000">
                                          <p:val>
                                            <p:strVal val="#ppt_w"/>
                                          </p:val>
                                        </p:tav>
                                      </p:tavLst>
                                    </p:anim>
                                    <p:anim calcmode="lin" valueType="num">
                                      <p:cBhvr>
                                        <p:cTn id="22" dur="750" fill="hold"/>
                                        <p:tgtEl>
                                          <p:spTgt spid="10"/>
                                        </p:tgtEl>
                                        <p:attrNameLst>
                                          <p:attrName>ppt_h</p:attrName>
                                        </p:attrNameLst>
                                      </p:cBhvr>
                                      <p:tavLst>
                                        <p:tav tm="0">
                                          <p:val>
                                            <p:fltVal val="0"/>
                                          </p:val>
                                        </p:tav>
                                        <p:tav tm="100000">
                                          <p:val>
                                            <p:strVal val="#ppt_h"/>
                                          </p:val>
                                        </p:tav>
                                      </p:tavLst>
                                    </p:anim>
                                    <p:animEffect transition="in" filter="fade">
                                      <p:cBhvr>
                                        <p:cTn id="23" dur="750"/>
                                        <p:tgtEl>
                                          <p:spTgt spid="10"/>
                                        </p:tgtEl>
                                      </p:cBhvr>
                                    </p:animEffect>
                                  </p:childTnLst>
                                </p:cTn>
                              </p:par>
                            </p:childTnLst>
                          </p:cTn>
                        </p:par>
                        <p:par>
                          <p:cTn id="24" fill="hold">
                            <p:stCondLst>
                              <p:cond delay="2750"/>
                            </p:stCondLst>
                            <p:childTnLst>
                              <p:par>
                                <p:cTn id="25" presetID="22" presetClass="entr" presetSubtype="4" fill="hold" nodeType="after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wipe(down)">
                                      <p:cBhvr>
                                        <p:cTn id="27" dur="500"/>
                                        <p:tgtEl>
                                          <p:spTgt spid="5"/>
                                        </p:tgtEl>
                                      </p:cBhvr>
                                    </p:animEffect>
                                  </p:childTnLst>
                                </p:cTn>
                              </p:par>
                            </p:childTnLst>
                          </p:cTn>
                        </p:par>
                        <p:par>
                          <p:cTn id="28" fill="hold">
                            <p:stCondLst>
                              <p:cond delay="3250"/>
                            </p:stCondLst>
                            <p:childTnLst>
                              <p:par>
                                <p:cTn id="29" presetID="2" presetClass="entr" presetSubtype="6" fill="hold" nodeType="afterEffect">
                                  <p:stCondLst>
                                    <p:cond delay="0"/>
                                  </p:stCondLst>
                                  <p:childTnLst>
                                    <p:set>
                                      <p:cBhvr>
                                        <p:cTn id="30" dur="1" fill="hold">
                                          <p:stCondLst>
                                            <p:cond delay="0"/>
                                          </p:stCondLst>
                                        </p:cTn>
                                        <p:tgtEl>
                                          <p:spTgt spid="15"/>
                                        </p:tgtEl>
                                        <p:attrNameLst>
                                          <p:attrName>style.visibility</p:attrName>
                                        </p:attrNameLst>
                                      </p:cBhvr>
                                      <p:to>
                                        <p:strVal val="visible"/>
                                      </p:to>
                                    </p:set>
                                    <p:anim calcmode="lin" valueType="num">
                                      <p:cBhvr additive="base">
                                        <p:cTn id="31" dur="500" fill="hold"/>
                                        <p:tgtEl>
                                          <p:spTgt spid="15"/>
                                        </p:tgtEl>
                                        <p:attrNameLst>
                                          <p:attrName>ppt_x</p:attrName>
                                        </p:attrNameLst>
                                      </p:cBhvr>
                                      <p:tavLst>
                                        <p:tav tm="0">
                                          <p:val>
                                            <p:strVal val="1+#ppt_w/2"/>
                                          </p:val>
                                        </p:tav>
                                        <p:tav tm="100000">
                                          <p:val>
                                            <p:strVal val="#ppt_x"/>
                                          </p:val>
                                        </p:tav>
                                      </p:tavLst>
                                    </p:anim>
                                    <p:anim calcmode="lin" valueType="num">
                                      <p:cBhvr additive="base">
                                        <p:cTn id="32" dur="500" fill="hold"/>
                                        <p:tgtEl>
                                          <p:spTgt spid="15"/>
                                        </p:tgtEl>
                                        <p:attrNameLst>
                                          <p:attrName>ppt_y</p:attrName>
                                        </p:attrNameLst>
                                      </p:cBhvr>
                                      <p:tavLst>
                                        <p:tav tm="0">
                                          <p:val>
                                            <p:strVal val="1+#ppt_h/2"/>
                                          </p:val>
                                        </p:tav>
                                        <p:tav tm="100000">
                                          <p:val>
                                            <p:strVal val="#ppt_y"/>
                                          </p:val>
                                        </p:tav>
                                      </p:tavLst>
                                    </p:anim>
                                  </p:childTnLst>
                                </p:cTn>
                              </p:par>
                            </p:childTnLst>
                          </p:cTn>
                        </p:par>
                        <p:par>
                          <p:cTn id="33" fill="hold">
                            <p:stCondLst>
                              <p:cond delay="3750"/>
                            </p:stCondLst>
                            <p:childTnLst>
                              <p:par>
                                <p:cTn id="34" presetID="52" presetClass="entr" presetSubtype="0" fill="hold" grpId="0" nodeType="afterEffect">
                                  <p:stCondLst>
                                    <p:cond delay="0"/>
                                  </p:stCondLst>
                                  <p:childTnLst>
                                    <p:set>
                                      <p:cBhvr>
                                        <p:cTn id="35" dur="1" fill="hold">
                                          <p:stCondLst>
                                            <p:cond delay="0"/>
                                          </p:stCondLst>
                                        </p:cTn>
                                        <p:tgtEl>
                                          <p:spTgt spid="17"/>
                                        </p:tgtEl>
                                        <p:attrNameLst>
                                          <p:attrName>style.visibility</p:attrName>
                                        </p:attrNameLst>
                                      </p:cBhvr>
                                      <p:to>
                                        <p:strVal val="visible"/>
                                      </p:to>
                                    </p:set>
                                    <p:animScale>
                                      <p:cBhvr>
                                        <p:cTn id="36" dur="500" decel="50000" fill="hold">
                                          <p:stCondLst>
                                            <p:cond delay="0"/>
                                          </p:stCondLst>
                                        </p:cTn>
                                        <p:tgtEl>
                                          <p:spTgt spid="17"/>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7" dur="500" decel="50000" fill="hold">
                                          <p:stCondLst>
                                            <p:cond delay="0"/>
                                          </p:stCondLst>
                                        </p:cTn>
                                        <p:tgtEl>
                                          <p:spTgt spid="17"/>
                                        </p:tgtEl>
                                        <p:attrNameLst>
                                          <p:attrName>ppt_x</p:attrName>
                                          <p:attrName>ppt_y</p:attrName>
                                        </p:attrNameLst>
                                      </p:cBhvr>
                                    </p:animMotion>
                                    <p:animEffect transition="in" filter="fade">
                                      <p:cBhvr>
                                        <p:cTn id="38" dur="500"/>
                                        <p:tgtEl>
                                          <p:spTgt spid="17"/>
                                        </p:tgtEl>
                                      </p:cBhvr>
                                    </p:animEffect>
                                  </p:childTnLst>
                                </p:cTn>
                              </p:par>
                            </p:childTnLst>
                          </p:cTn>
                        </p:par>
                        <p:par>
                          <p:cTn id="39" fill="hold">
                            <p:stCondLst>
                              <p:cond delay="4250"/>
                            </p:stCondLst>
                            <p:childTnLst>
                              <p:par>
                                <p:cTn id="40" presetID="53" presetClass="entr" presetSubtype="16" fill="hold" nodeType="afterEffect">
                                  <p:stCondLst>
                                    <p:cond delay="0"/>
                                  </p:stCondLst>
                                  <p:childTnLst>
                                    <p:set>
                                      <p:cBhvr>
                                        <p:cTn id="41" dur="1" fill="hold">
                                          <p:stCondLst>
                                            <p:cond delay="0"/>
                                          </p:stCondLst>
                                        </p:cTn>
                                        <p:tgtEl>
                                          <p:spTgt spid="14"/>
                                        </p:tgtEl>
                                        <p:attrNameLst>
                                          <p:attrName>style.visibility</p:attrName>
                                        </p:attrNameLst>
                                      </p:cBhvr>
                                      <p:to>
                                        <p:strVal val="visible"/>
                                      </p:to>
                                    </p:set>
                                    <p:anim calcmode="lin" valueType="num">
                                      <p:cBhvr>
                                        <p:cTn id="42" dur="500" fill="hold"/>
                                        <p:tgtEl>
                                          <p:spTgt spid="14"/>
                                        </p:tgtEl>
                                        <p:attrNameLst>
                                          <p:attrName>ppt_w</p:attrName>
                                        </p:attrNameLst>
                                      </p:cBhvr>
                                      <p:tavLst>
                                        <p:tav tm="0">
                                          <p:val>
                                            <p:fltVal val="0"/>
                                          </p:val>
                                        </p:tav>
                                        <p:tav tm="100000">
                                          <p:val>
                                            <p:strVal val="#ppt_w"/>
                                          </p:val>
                                        </p:tav>
                                      </p:tavLst>
                                    </p:anim>
                                    <p:anim calcmode="lin" valueType="num">
                                      <p:cBhvr>
                                        <p:cTn id="43" dur="500" fill="hold"/>
                                        <p:tgtEl>
                                          <p:spTgt spid="14"/>
                                        </p:tgtEl>
                                        <p:attrNameLst>
                                          <p:attrName>ppt_h</p:attrName>
                                        </p:attrNameLst>
                                      </p:cBhvr>
                                      <p:tavLst>
                                        <p:tav tm="0">
                                          <p:val>
                                            <p:fltVal val="0"/>
                                          </p:val>
                                        </p:tav>
                                        <p:tav tm="100000">
                                          <p:val>
                                            <p:strVal val="#ppt_h"/>
                                          </p:val>
                                        </p:tav>
                                      </p:tavLst>
                                    </p:anim>
                                    <p:animEffect transition="in" filter="fade">
                                      <p:cBhvr>
                                        <p:cTn id="44" dur="500"/>
                                        <p:tgtEl>
                                          <p:spTgt spid="14"/>
                                        </p:tgtEl>
                                      </p:cBhvr>
                                    </p:animEffect>
                                  </p:childTnLst>
                                </p:cTn>
                              </p:par>
                            </p:childTnLst>
                          </p:cTn>
                        </p:par>
                        <p:par>
                          <p:cTn id="45" fill="hold">
                            <p:stCondLst>
                              <p:cond delay="4750"/>
                            </p:stCondLst>
                            <p:childTnLst>
                              <p:par>
                                <p:cTn id="46" presetID="22" presetClass="entr" presetSubtype="8" fill="hold" grpId="0" nodeType="afterEffect">
                                  <p:stCondLst>
                                    <p:cond delay="0"/>
                                  </p:stCondLst>
                                  <p:childTnLst>
                                    <p:set>
                                      <p:cBhvr>
                                        <p:cTn id="47" dur="1" fill="hold">
                                          <p:stCondLst>
                                            <p:cond delay="0"/>
                                          </p:stCondLst>
                                        </p:cTn>
                                        <p:tgtEl>
                                          <p:spTgt spid="18"/>
                                        </p:tgtEl>
                                        <p:attrNameLst>
                                          <p:attrName>style.visibility</p:attrName>
                                        </p:attrNameLst>
                                      </p:cBhvr>
                                      <p:to>
                                        <p:strVal val="visible"/>
                                      </p:to>
                                    </p:set>
                                    <p:animEffect transition="in" filter="wipe(left)">
                                      <p:cBhvr>
                                        <p:cTn id="48"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D8C771D2-52A2-4B28-BD29-5EAE5DEF33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221358" cy="6858000"/>
          </a:xfrm>
          <a:prstGeom prst="rect">
            <a:avLst/>
          </a:prstGeom>
        </p:spPr>
      </p:pic>
      <p:pic>
        <p:nvPicPr>
          <p:cNvPr id="5" name="图片 4">
            <a:extLst>
              <a:ext uri="{FF2B5EF4-FFF2-40B4-BE49-F238E27FC236}">
                <a16:creationId xmlns:a16="http://schemas.microsoft.com/office/drawing/2014/main" id="{ADD78A12-EF64-4FAD-85DE-F5727531B5B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r="3831"/>
          <a:stretch/>
        </p:blipFill>
        <p:spPr>
          <a:xfrm>
            <a:off x="-11707" y="3255764"/>
            <a:ext cx="12203708" cy="3655983"/>
          </a:xfrm>
          <a:prstGeom prst="rect">
            <a:avLst/>
          </a:prstGeom>
        </p:spPr>
      </p:pic>
      <p:pic>
        <p:nvPicPr>
          <p:cNvPr id="2" name="图片 1">
            <a:extLst>
              <a:ext uri="{FF2B5EF4-FFF2-40B4-BE49-F238E27FC236}">
                <a16:creationId xmlns:a16="http://schemas.microsoft.com/office/drawing/2014/main" id="{A1F47680-8D95-4D57-9BB1-36136188AF07}"/>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0" y="3482686"/>
            <a:ext cx="2416630" cy="3394791"/>
          </a:xfrm>
          <a:prstGeom prst="rect">
            <a:avLst/>
          </a:prstGeom>
        </p:spPr>
      </p:pic>
      <p:pic>
        <p:nvPicPr>
          <p:cNvPr id="14" name="图片 13">
            <a:extLst>
              <a:ext uri="{FF2B5EF4-FFF2-40B4-BE49-F238E27FC236}">
                <a16:creationId xmlns:a16="http://schemas.microsoft.com/office/drawing/2014/main" id="{C5CAEA2D-C3FF-4FDE-8DE1-6C0BDA09DD6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831902" y="3545293"/>
            <a:ext cx="6492240" cy="511667"/>
          </a:xfrm>
          <a:prstGeom prst="rect">
            <a:avLst/>
          </a:prstGeom>
        </p:spPr>
      </p:pic>
      <p:pic>
        <p:nvPicPr>
          <p:cNvPr id="15" name="图片 14">
            <a:extLst>
              <a:ext uri="{FF2B5EF4-FFF2-40B4-BE49-F238E27FC236}">
                <a16:creationId xmlns:a16="http://schemas.microsoft.com/office/drawing/2014/main" id="{8C9D9D90-DB90-48E6-9D70-77F5125DD3B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663852" y="499032"/>
            <a:ext cx="3306037" cy="1480315"/>
          </a:xfrm>
          <a:prstGeom prst="rect">
            <a:avLst/>
          </a:prstGeom>
        </p:spPr>
      </p:pic>
      <p:sp>
        <p:nvSpPr>
          <p:cNvPr id="17" name="矩形 16">
            <a:extLst>
              <a:ext uri="{FF2B5EF4-FFF2-40B4-BE49-F238E27FC236}">
                <a16:creationId xmlns:a16="http://schemas.microsoft.com/office/drawing/2014/main" id="{BF154847-5D4B-46BE-B7DE-1EA159E3E54F}"/>
              </a:ext>
            </a:extLst>
          </p:cNvPr>
          <p:cNvSpPr/>
          <p:nvPr/>
        </p:nvSpPr>
        <p:spPr>
          <a:xfrm>
            <a:off x="1089501" y="2041950"/>
            <a:ext cx="10288466" cy="1323439"/>
          </a:xfrm>
          <a:prstGeom prst="rect">
            <a:avLst/>
          </a:prstGeom>
        </p:spPr>
        <p:txBody>
          <a:bodyPr wrap="square">
            <a:spAutoFit/>
          </a:bodyPr>
          <a:lstStyle/>
          <a:p>
            <a:pPr lvl="0" algn="ctr"/>
            <a:r>
              <a:rPr lang="zh-CN" altLang="en-US" sz="8000" kern="0" dirty="0">
                <a:solidFill>
                  <a:srgbClr val="C00000"/>
                </a:solidFill>
                <a:cs typeface="+mn-ea"/>
                <a:sym typeface="+mn-lt"/>
              </a:rPr>
              <a:t>请示报告制度</a:t>
            </a:r>
          </a:p>
        </p:txBody>
      </p:sp>
      <p:sp>
        <p:nvSpPr>
          <p:cNvPr id="18" name="文本框 17">
            <a:extLst>
              <a:ext uri="{FF2B5EF4-FFF2-40B4-BE49-F238E27FC236}">
                <a16:creationId xmlns:a16="http://schemas.microsoft.com/office/drawing/2014/main" id="{A73FDC46-1020-4CC6-A5E3-21468D9639C0}"/>
              </a:ext>
            </a:extLst>
          </p:cNvPr>
          <p:cNvSpPr txBox="1"/>
          <p:nvPr/>
        </p:nvSpPr>
        <p:spPr>
          <a:xfrm>
            <a:off x="849162" y="4236864"/>
            <a:ext cx="10457720" cy="523220"/>
          </a:xfrm>
          <a:prstGeom prst="rect">
            <a:avLst/>
          </a:prstGeom>
          <a:noFill/>
        </p:spPr>
        <p:txBody>
          <a:bodyPr wrap="square" rtlCol="0">
            <a:spAutoFit/>
          </a:bodyPr>
          <a:lstStyle/>
          <a:p>
            <a:pPr algn="ctr"/>
            <a:r>
              <a:rPr lang="zh-CN" altLang="en-US" sz="2800" dirty="0">
                <a:solidFill>
                  <a:schemeClr val="tx1">
                    <a:lumMod val="65000"/>
                    <a:lumOff val="35000"/>
                  </a:schemeClr>
                </a:solidFill>
                <a:cs typeface="+mn-ea"/>
                <a:sym typeface="+mn-lt"/>
              </a:rPr>
              <a:t>坚持党内生活制度 严格党的组织生活</a:t>
            </a:r>
          </a:p>
        </p:txBody>
      </p:sp>
      <p:pic>
        <p:nvPicPr>
          <p:cNvPr id="8" name="图片 7">
            <a:extLst>
              <a:ext uri="{FF2B5EF4-FFF2-40B4-BE49-F238E27FC236}">
                <a16:creationId xmlns:a16="http://schemas.microsoft.com/office/drawing/2014/main" id="{BB04A51F-8E10-3CBB-B4FC-269CF198F290}"/>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7867203" y="3612743"/>
            <a:ext cx="4601144" cy="4601144"/>
          </a:xfrm>
          <a:prstGeom prst="rect">
            <a:avLst/>
          </a:prstGeom>
        </p:spPr>
      </p:pic>
      <p:pic>
        <p:nvPicPr>
          <p:cNvPr id="9" name="图片 8">
            <a:extLst>
              <a:ext uri="{FF2B5EF4-FFF2-40B4-BE49-F238E27FC236}">
                <a16:creationId xmlns:a16="http://schemas.microsoft.com/office/drawing/2014/main" id="{708426BF-8E5B-B7B4-EF4F-CFE4C5150077}"/>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flipH="1">
            <a:off x="9339" y="-695"/>
            <a:ext cx="3678859" cy="1650901"/>
          </a:xfrm>
          <a:prstGeom prst="rect">
            <a:avLst/>
          </a:prstGeom>
        </p:spPr>
      </p:pic>
      <p:pic>
        <p:nvPicPr>
          <p:cNvPr id="10" name="图片 9">
            <a:extLst>
              <a:ext uri="{FF2B5EF4-FFF2-40B4-BE49-F238E27FC236}">
                <a16:creationId xmlns:a16="http://schemas.microsoft.com/office/drawing/2014/main" id="{99D11BBE-6DFB-A164-F986-9983B208C9F6}"/>
              </a:ext>
            </a:extLst>
          </p:cNvPr>
          <p:cNvPicPr>
            <a:picLocks noChangeAspect="1"/>
          </p:cNvPicPr>
          <p:nvPr/>
        </p:nvPicPr>
        <p:blipFill>
          <a:blip r:embed="rId9">
            <a:extLst>
              <a:ext uri="{28A0092B-C50C-407E-A947-70E740481C1C}">
                <a14:useLocalDpi xmlns:a14="http://schemas.microsoft.com/office/drawing/2010/main" val="0"/>
              </a:ext>
            </a:extLst>
          </a:blip>
          <a:srcRect l="1869" r="1869"/>
          <a:stretch/>
        </p:blipFill>
        <p:spPr>
          <a:xfrm>
            <a:off x="5379602" y="262009"/>
            <a:ext cx="1424980" cy="1480315"/>
          </a:xfrm>
          <a:prstGeom prst="rect">
            <a:avLst/>
          </a:prstGeom>
          <a:effectLst>
            <a:outerShdw blurRad="76200" dist="50800" dir="5400000" algn="t" rotWithShape="0">
              <a:prstClr val="black">
                <a:alpha val="40000"/>
              </a:prstClr>
            </a:outerShdw>
          </a:effectLst>
        </p:spPr>
      </p:pic>
    </p:spTree>
    <p:extLst>
      <p:ext uri="{BB962C8B-B14F-4D97-AF65-F5344CB8AC3E}">
        <p14:creationId xmlns:p14="http://schemas.microsoft.com/office/powerpoint/2010/main" val="2876937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22" presetClass="entr" presetSubtype="4" fill="hold" nodeType="after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ipe(down)">
                                      <p:cBhvr>
                                        <p:cTn id="13" dur="750"/>
                                        <p:tgtEl>
                                          <p:spTgt spid="8"/>
                                        </p:tgtEl>
                                      </p:cBhvr>
                                    </p:animEffect>
                                  </p:childTnLst>
                                </p:cTn>
                              </p:par>
                            </p:childTnLst>
                          </p:cTn>
                        </p:par>
                        <p:par>
                          <p:cTn id="14" fill="hold">
                            <p:stCondLst>
                              <p:cond delay="1250"/>
                            </p:stCondLst>
                            <p:childTnLst>
                              <p:par>
                                <p:cTn id="15" presetID="22" presetClass="entr" presetSubtype="8" fill="hold" nodeType="after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left)">
                                      <p:cBhvr>
                                        <p:cTn id="17" dur="750"/>
                                        <p:tgtEl>
                                          <p:spTgt spid="9"/>
                                        </p:tgtEl>
                                      </p:cBhvr>
                                    </p:animEffect>
                                  </p:childTnLst>
                                </p:cTn>
                              </p:par>
                            </p:childTnLst>
                          </p:cTn>
                        </p:par>
                        <p:par>
                          <p:cTn id="18" fill="hold">
                            <p:stCondLst>
                              <p:cond delay="2000"/>
                            </p:stCondLst>
                            <p:childTnLst>
                              <p:par>
                                <p:cTn id="19" presetID="53" presetClass="entr" presetSubtype="16" fill="hold" nodeType="afterEffect">
                                  <p:stCondLst>
                                    <p:cond delay="0"/>
                                  </p:stCondLst>
                                  <p:childTnLst>
                                    <p:set>
                                      <p:cBhvr>
                                        <p:cTn id="20" dur="1" fill="hold">
                                          <p:stCondLst>
                                            <p:cond delay="0"/>
                                          </p:stCondLst>
                                        </p:cTn>
                                        <p:tgtEl>
                                          <p:spTgt spid="10"/>
                                        </p:tgtEl>
                                        <p:attrNameLst>
                                          <p:attrName>style.visibility</p:attrName>
                                        </p:attrNameLst>
                                      </p:cBhvr>
                                      <p:to>
                                        <p:strVal val="visible"/>
                                      </p:to>
                                    </p:set>
                                    <p:anim calcmode="lin" valueType="num">
                                      <p:cBhvr>
                                        <p:cTn id="21" dur="750" fill="hold"/>
                                        <p:tgtEl>
                                          <p:spTgt spid="10"/>
                                        </p:tgtEl>
                                        <p:attrNameLst>
                                          <p:attrName>ppt_w</p:attrName>
                                        </p:attrNameLst>
                                      </p:cBhvr>
                                      <p:tavLst>
                                        <p:tav tm="0">
                                          <p:val>
                                            <p:fltVal val="0"/>
                                          </p:val>
                                        </p:tav>
                                        <p:tav tm="100000">
                                          <p:val>
                                            <p:strVal val="#ppt_w"/>
                                          </p:val>
                                        </p:tav>
                                      </p:tavLst>
                                    </p:anim>
                                    <p:anim calcmode="lin" valueType="num">
                                      <p:cBhvr>
                                        <p:cTn id="22" dur="750" fill="hold"/>
                                        <p:tgtEl>
                                          <p:spTgt spid="10"/>
                                        </p:tgtEl>
                                        <p:attrNameLst>
                                          <p:attrName>ppt_h</p:attrName>
                                        </p:attrNameLst>
                                      </p:cBhvr>
                                      <p:tavLst>
                                        <p:tav tm="0">
                                          <p:val>
                                            <p:fltVal val="0"/>
                                          </p:val>
                                        </p:tav>
                                        <p:tav tm="100000">
                                          <p:val>
                                            <p:strVal val="#ppt_h"/>
                                          </p:val>
                                        </p:tav>
                                      </p:tavLst>
                                    </p:anim>
                                    <p:animEffect transition="in" filter="fade">
                                      <p:cBhvr>
                                        <p:cTn id="23" dur="750"/>
                                        <p:tgtEl>
                                          <p:spTgt spid="10"/>
                                        </p:tgtEl>
                                      </p:cBhvr>
                                    </p:animEffect>
                                  </p:childTnLst>
                                </p:cTn>
                              </p:par>
                            </p:childTnLst>
                          </p:cTn>
                        </p:par>
                        <p:par>
                          <p:cTn id="24" fill="hold">
                            <p:stCondLst>
                              <p:cond delay="2750"/>
                            </p:stCondLst>
                            <p:childTnLst>
                              <p:par>
                                <p:cTn id="25" presetID="22" presetClass="entr" presetSubtype="4" fill="hold" nodeType="after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wipe(down)">
                                      <p:cBhvr>
                                        <p:cTn id="27" dur="500"/>
                                        <p:tgtEl>
                                          <p:spTgt spid="5"/>
                                        </p:tgtEl>
                                      </p:cBhvr>
                                    </p:animEffect>
                                  </p:childTnLst>
                                </p:cTn>
                              </p:par>
                            </p:childTnLst>
                          </p:cTn>
                        </p:par>
                        <p:par>
                          <p:cTn id="28" fill="hold">
                            <p:stCondLst>
                              <p:cond delay="3250"/>
                            </p:stCondLst>
                            <p:childTnLst>
                              <p:par>
                                <p:cTn id="29" presetID="2" presetClass="entr" presetSubtype="6" fill="hold" nodeType="afterEffect">
                                  <p:stCondLst>
                                    <p:cond delay="0"/>
                                  </p:stCondLst>
                                  <p:childTnLst>
                                    <p:set>
                                      <p:cBhvr>
                                        <p:cTn id="30" dur="1" fill="hold">
                                          <p:stCondLst>
                                            <p:cond delay="0"/>
                                          </p:stCondLst>
                                        </p:cTn>
                                        <p:tgtEl>
                                          <p:spTgt spid="15"/>
                                        </p:tgtEl>
                                        <p:attrNameLst>
                                          <p:attrName>style.visibility</p:attrName>
                                        </p:attrNameLst>
                                      </p:cBhvr>
                                      <p:to>
                                        <p:strVal val="visible"/>
                                      </p:to>
                                    </p:set>
                                    <p:anim calcmode="lin" valueType="num">
                                      <p:cBhvr additive="base">
                                        <p:cTn id="31" dur="500" fill="hold"/>
                                        <p:tgtEl>
                                          <p:spTgt spid="15"/>
                                        </p:tgtEl>
                                        <p:attrNameLst>
                                          <p:attrName>ppt_x</p:attrName>
                                        </p:attrNameLst>
                                      </p:cBhvr>
                                      <p:tavLst>
                                        <p:tav tm="0">
                                          <p:val>
                                            <p:strVal val="1+#ppt_w/2"/>
                                          </p:val>
                                        </p:tav>
                                        <p:tav tm="100000">
                                          <p:val>
                                            <p:strVal val="#ppt_x"/>
                                          </p:val>
                                        </p:tav>
                                      </p:tavLst>
                                    </p:anim>
                                    <p:anim calcmode="lin" valueType="num">
                                      <p:cBhvr additive="base">
                                        <p:cTn id="32" dur="500" fill="hold"/>
                                        <p:tgtEl>
                                          <p:spTgt spid="15"/>
                                        </p:tgtEl>
                                        <p:attrNameLst>
                                          <p:attrName>ppt_y</p:attrName>
                                        </p:attrNameLst>
                                      </p:cBhvr>
                                      <p:tavLst>
                                        <p:tav tm="0">
                                          <p:val>
                                            <p:strVal val="1+#ppt_h/2"/>
                                          </p:val>
                                        </p:tav>
                                        <p:tav tm="100000">
                                          <p:val>
                                            <p:strVal val="#ppt_y"/>
                                          </p:val>
                                        </p:tav>
                                      </p:tavLst>
                                    </p:anim>
                                  </p:childTnLst>
                                </p:cTn>
                              </p:par>
                            </p:childTnLst>
                          </p:cTn>
                        </p:par>
                        <p:par>
                          <p:cTn id="33" fill="hold">
                            <p:stCondLst>
                              <p:cond delay="3750"/>
                            </p:stCondLst>
                            <p:childTnLst>
                              <p:par>
                                <p:cTn id="34" presetID="52" presetClass="entr" presetSubtype="0" fill="hold" grpId="0" nodeType="afterEffect">
                                  <p:stCondLst>
                                    <p:cond delay="0"/>
                                  </p:stCondLst>
                                  <p:childTnLst>
                                    <p:set>
                                      <p:cBhvr>
                                        <p:cTn id="35" dur="1" fill="hold">
                                          <p:stCondLst>
                                            <p:cond delay="0"/>
                                          </p:stCondLst>
                                        </p:cTn>
                                        <p:tgtEl>
                                          <p:spTgt spid="17"/>
                                        </p:tgtEl>
                                        <p:attrNameLst>
                                          <p:attrName>style.visibility</p:attrName>
                                        </p:attrNameLst>
                                      </p:cBhvr>
                                      <p:to>
                                        <p:strVal val="visible"/>
                                      </p:to>
                                    </p:set>
                                    <p:animScale>
                                      <p:cBhvr>
                                        <p:cTn id="36" dur="500" decel="50000" fill="hold">
                                          <p:stCondLst>
                                            <p:cond delay="0"/>
                                          </p:stCondLst>
                                        </p:cTn>
                                        <p:tgtEl>
                                          <p:spTgt spid="17"/>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7" dur="500" decel="50000" fill="hold">
                                          <p:stCondLst>
                                            <p:cond delay="0"/>
                                          </p:stCondLst>
                                        </p:cTn>
                                        <p:tgtEl>
                                          <p:spTgt spid="17"/>
                                        </p:tgtEl>
                                        <p:attrNameLst>
                                          <p:attrName>ppt_x</p:attrName>
                                          <p:attrName>ppt_y</p:attrName>
                                        </p:attrNameLst>
                                      </p:cBhvr>
                                    </p:animMotion>
                                    <p:animEffect transition="in" filter="fade">
                                      <p:cBhvr>
                                        <p:cTn id="38" dur="500"/>
                                        <p:tgtEl>
                                          <p:spTgt spid="17"/>
                                        </p:tgtEl>
                                      </p:cBhvr>
                                    </p:animEffect>
                                  </p:childTnLst>
                                </p:cTn>
                              </p:par>
                            </p:childTnLst>
                          </p:cTn>
                        </p:par>
                        <p:par>
                          <p:cTn id="39" fill="hold">
                            <p:stCondLst>
                              <p:cond delay="4250"/>
                            </p:stCondLst>
                            <p:childTnLst>
                              <p:par>
                                <p:cTn id="40" presetID="53" presetClass="entr" presetSubtype="16" fill="hold" nodeType="afterEffect">
                                  <p:stCondLst>
                                    <p:cond delay="0"/>
                                  </p:stCondLst>
                                  <p:childTnLst>
                                    <p:set>
                                      <p:cBhvr>
                                        <p:cTn id="41" dur="1" fill="hold">
                                          <p:stCondLst>
                                            <p:cond delay="0"/>
                                          </p:stCondLst>
                                        </p:cTn>
                                        <p:tgtEl>
                                          <p:spTgt spid="14"/>
                                        </p:tgtEl>
                                        <p:attrNameLst>
                                          <p:attrName>style.visibility</p:attrName>
                                        </p:attrNameLst>
                                      </p:cBhvr>
                                      <p:to>
                                        <p:strVal val="visible"/>
                                      </p:to>
                                    </p:set>
                                    <p:anim calcmode="lin" valueType="num">
                                      <p:cBhvr>
                                        <p:cTn id="42" dur="500" fill="hold"/>
                                        <p:tgtEl>
                                          <p:spTgt spid="14"/>
                                        </p:tgtEl>
                                        <p:attrNameLst>
                                          <p:attrName>ppt_w</p:attrName>
                                        </p:attrNameLst>
                                      </p:cBhvr>
                                      <p:tavLst>
                                        <p:tav tm="0">
                                          <p:val>
                                            <p:fltVal val="0"/>
                                          </p:val>
                                        </p:tav>
                                        <p:tav tm="100000">
                                          <p:val>
                                            <p:strVal val="#ppt_w"/>
                                          </p:val>
                                        </p:tav>
                                      </p:tavLst>
                                    </p:anim>
                                    <p:anim calcmode="lin" valueType="num">
                                      <p:cBhvr>
                                        <p:cTn id="43" dur="500" fill="hold"/>
                                        <p:tgtEl>
                                          <p:spTgt spid="14"/>
                                        </p:tgtEl>
                                        <p:attrNameLst>
                                          <p:attrName>ppt_h</p:attrName>
                                        </p:attrNameLst>
                                      </p:cBhvr>
                                      <p:tavLst>
                                        <p:tav tm="0">
                                          <p:val>
                                            <p:fltVal val="0"/>
                                          </p:val>
                                        </p:tav>
                                        <p:tav tm="100000">
                                          <p:val>
                                            <p:strVal val="#ppt_h"/>
                                          </p:val>
                                        </p:tav>
                                      </p:tavLst>
                                    </p:anim>
                                    <p:animEffect transition="in" filter="fade">
                                      <p:cBhvr>
                                        <p:cTn id="44" dur="500"/>
                                        <p:tgtEl>
                                          <p:spTgt spid="14"/>
                                        </p:tgtEl>
                                      </p:cBhvr>
                                    </p:animEffect>
                                  </p:childTnLst>
                                </p:cTn>
                              </p:par>
                            </p:childTnLst>
                          </p:cTn>
                        </p:par>
                        <p:par>
                          <p:cTn id="45" fill="hold">
                            <p:stCondLst>
                              <p:cond delay="4750"/>
                            </p:stCondLst>
                            <p:childTnLst>
                              <p:par>
                                <p:cTn id="46" presetID="22" presetClass="entr" presetSubtype="8" fill="hold" grpId="0" nodeType="afterEffect">
                                  <p:stCondLst>
                                    <p:cond delay="0"/>
                                  </p:stCondLst>
                                  <p:childTnLst>
                                    <p:set>
                                      <p:cBhvr>
                                        <p:cTn id="47" dur="1" fill="hold">
                                          <p:stCondLst>
                                            <p:cond delay="0"/>
                                          </p:stCondLst>
                                        </p:cTn>
                                        <p:tgtEl>
                                          <p:spTgt spid="18"/>
                                        </p:tgtEl>
                                        <p:attrNameLst>
                                          <p:attrName>style.visibility</p:attrName>
                                        </p:attrNameLst>
                                      </p:cBhvr>
                                      <p:to>
                                        <p:strVal val="visible"/>
                                      </p:to>
                                    </p:set>
                                    <p:animEffect transition="in" filter="wipe(left)">
                                      <p:cBhvr>
                                        <p:cTn id="48"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5404758" y="1404860"/>
            <a:ext cx="6518012" cy="3662541"/>
          </a:xfrm>
          <a:prstGeom prst="rect">
            <a:avLst/>
          </a:prstGeom>
          <a:noFill/>
        </p:spPr>
        <p:txBody>
          <a:bodyPr wrap="square" rtlCol="0">
            <a:spAutoFit/>
          </a:bodyPr>
          <a:lstStyle/>
          <a:p>
            <a:pPr>
              <a:lnSpc>
                <a:spcPct val="150000"/>
              </a:lnSpc>
            </a:pPr>
            <a:r>
              <a:rPr lang="zh-CN" altLang="en-US" sz="3200" dirty="0">
                <a:solidFill>
                  <a:schemeClr val="tx1">
                    <a:lumMod val="75000"/>
                    <a:lumOff val="25000"/>
                  </a:schemeClr>
                </a:solidFill>
                <a:cs typeface="+mn-ea"/>
                <a:sym typeface="+mn-lt"/>
              </a:rPr>
              <a:t>是指在党支部工作中，在安排工作前党员向党组织、下级向上级请示以得到支持，在工作中和工作完成后党员向党组织、下级向上级报告以得到指导的制度。</a:t>
            </a:r>
            <a:endParaRPr lang="zh-CN" altLang="zh-CN" sz="3200" dirty="0">
              <a:solidFill>
                <a:schemeClr val="tx1">
                  <a:lumMod val="75000"/>
                  <a:lumOff val="25000"/>
                </a:schemeClr>
              </a:solidFill>
              <a:cs typeface="+mn-ea"/>
              <a:sym typeface="+mn-lt"/>
            </a:endParaRPr>
          </a:p>
        </p:txBody>
      </p:sp>
      <p:sp>
        <p:nvSpPr>
          <p:cNvPr id="11" name="文本框 10">
            <a:extLst>
              <a:ext uri="{FF2B5EF4-FFF2-40B4-BE49-F238E27FC236}">
                <a16:creationId xmlns:a16="http://schemas.microsoft.com/office/drawing/2014/main" id="{BEBB4686-6E4B-42BE-B711-1874E663881C}"/>
              </a:ext>
            </a:extLst>
          </p:cNvPr>
          <p:cNvSpPr txBox="1"/>
          <p:nvPr/>
        </p:nvSpPr>
        <p:spPr>
          <a:xfrm>
            <a:off x="3926175" y="248939"/>
            <a:ext cx="4339650" cy="923330"/>
          </a:xfrm>
          <a:prstGeom prst="rect">
            <a:avLst/>
          </a:prstGeom>
          <a:noFill/>
        </p:spPr>
        <p:txBody>
          <a:bodyPr wrap="none" rtlCol="0">
            <a:spAutoFit/>
          </a:bodyPr>
          <a:lstStyle/>
          <a:p>
            <a:pPr algn="ctr"/>
            <a:r>
              <a:rPr lang="zh-CN" altLang="en-US" sz="5400" dirty="0">
                <a:gradFill>
                  <a:gsLst>
                    <a:gs pos="40000">
                      <a:srgbClr val="FF0000"/>
                    </a:gs>
                    <a:gs pos="0">
                      <a:srgbClr val="FF3300"/>
                    </a:gs>
                    <a:gs pos="85000">
                      <a:srgbClr val="740000"/>
                    </a:gs>
                  </a:gsLst>
                  <a:lin ang="5400000" scaled="1"/>
                </a:gradFill>
                <a:cs typeface="+mn-ea"/>
                <a:sym typeface="+mn-lt"/>
              </a:rPr>
              <a:t>请示报告制度</a:t>
            </a:r>
          </a:p>
        </p:txBody>
      </p:sp>
      <p:pic>
        <p:nvPicPr>
          <p:cNvPr id="3" name="图片 2">
            <a:extLst>
              <a:ext uri="{FF2B5EF4-FFF2-40B4-BE49-F238E27FC236}">
                <a16:creationId xmlns:a16="http://schemas.microsoft.com/office/drawing/2014/main" id="{243817A9-F184-47C4-9CF8-A455869593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8112" y="1404860"/>
            <a:ext cx="4408503" cy="4278086"/>
          </a:xfrm>
          <a:prstGeom prst="rect">
            <a:avLst/>
          </a:prstGeom>
        </p:spPr>
      </p:pic>
    </p:spTree>
    <p:extLst>
      <p:ext uri="{BB962C8B-B14F-4D97-AF65-F5344CB8AC3E}">
        <p14:creationId xmlns:p14="http://schemas.microsoft.com/office/powerpoint/2010/main" val="2372880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Effect transition="in" filter="fade">
                                      <p:cBhvr>
                                        <p:cTn id="9" dur="500"/>
                                        <p:tgtEl>
                                          <p:spTgt spid="11"/>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p:cTn id="13" dur="500" fill="hold"/>
                                        <p:tgtEl>
                                          <p:spTgt spid="3"/>
                                        </p:tgtEl>
                                        <p:attrNameLst>
                                          <p:attrName>ppt_w</p:attrName>
                                        </p:attrNameLst>
                                      </p:cBhvr>
                                      <p:tavLst>
                                        <p:tav tm="0">
                                          <p:val>
                                            <p:fltVal val="0"/>
                                          </p:val>
                                        </p:tav>
                                        <p:tav tm="100000">
                                          <p:val>
                                            <p:strVal val="#ppt_w"/>
                                          </p:val>
                                        </p:tav>
                                      </p:tavLst>
                                    </p:anim>
                                    <p:anim calcmode="lin" valueType="num">
                                      <p:cBhvr>
                                        <p:cTn id="14" dur="500" fill="hold"/>
                                        <p:tgtEl>
                                          <p:spTgt spid="3"/>
                                        </p:tgtEl>
                                        <p:attrNameLst>
                                          <p:attrName>ppt_h</p:attrName>
                                        </p:attrNameLst>
                                      </p:cBhvr>
                                      <p:tavLst>
                                        <p:tav tm="0">
                                          <p:val>
                                            <p:fltVal val="0"/>
                                          </p:val>
                                        </p:tav>
                                        <p:tav tm="100000">
                                          <p:val>
                                            <p:strVal val="#ppt_h"/>
                                          </p:val>
                                        </p:tav>
                                      </p:tavLst>
                                    </p:anim>
                                    <p:animEffect transition="in" filter="fade">
                                      <p:cBhvr>
                                        <p:cTn id="15" dur="500"/>
                                        <p:tgtEl>
                                          <p:spTgt spid="3"/>
                                        </p:tgtEl>
                                      </p:cBhvr>
                                    </p:animEffect>
                                  </p:childTnLst>
                                </p:cTn>
                              </p:par>
                            </p:childTnLst>
                          </p:cTn>
                        </p:par>
                        <p:par>
                          <p:cTn id="16" fill="hold">
                            <p:stCondLst>
                              <p:cond delay="1000"/>
                            </p:stCondLst>
                            <p:childTnLst>
                              <p:par>
                                <p:cTn id="17" presetID="42" presetClass="entr" presetSubtype="0" fill="hold" grpId="0" nodeType="afterEffect">
                                  <p:stCondLst>
                                    <p:cond delay="0"/>
                                  </p:stCondLst>
                                  <p:childTnLst>
                                    <p:set>
                                      <p:cBhvr>
                                        <p:cTn id="18" dur="1" fill="hold">
                                          <p:stCondLst>
                                            <p:cond delay="0"/>
                                          </p:stCondLst>
                                        </p:cTn>
                                        <p:tgtEl>
                                          <p:spTgt spid="5">
                                            <p:txEl>
                                              <p:pRg st="0" end="0"/>
                                            </p:txEl>
                                          </p:spTgt>
                                        </p:tgtEl>
                                        <p:attrNameLst>
                                          <p:attrName>style.visibility</p:attrName>
                                        </p:attrNameLst>
                                      </p:cBhvr>
                                      <p:to>
                                        <p:strVal val="visible"/>
                                      </p:to>
                                    </p:set>
                                    <p:animEffect transition="in" filter="fade">
                                      <p:cBhvr>
                                        <p:cTn id="19" dur="500"/>
                                        <p:tgtEl>
                                          <p:spTgt spid="5">
                                            <p:txEl>
                                              <p:pRg st="0" end="0"/>
                                            </p:txEl>
                                          </p:spTgt>
                                        </p:tgtEl>
                                      </p:cBhvr>
                                    </p:animEffect>
                                    <p:anim calcmode="lin" valueType="num">
                                      <p:cBhvr>
                                        <p:cTn id="20"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21" dur="5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11"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0DDC4E86-CF13-49C4-8AFD-BE087ED06A4A}"/>
              </a:ext>
            </a:extLst>
          </p:cNvPr>
          <p:cNvSpPr/>
          <p:nvPr/>
        </p:nvSpPr>
        <p:spPr>
          <a:xfrm>
            <a:off x="5343150" y="46150"/>
            <a:ext cx="1629150" cy="923330"/>
          </a:xfrm>
          <a:prstGeom prst="rect">
            <a:avLst/>
          </a:prstGeom>
        </p:spPr>
        <p:txBody>
          <a:bodyPr wrap="square">
            <a:spAutoFit/>
          </a:bodyPr>
          <a:lstStyle/>
          <a:p>
            <a:pPr lvl="0">
              <a:defRPr/>
            </a:pPr>
            <a:r>
              <a:rPr lang="zh-CN" altLang="en-US" sz="5400" b="1" dirty="0">
                <a:solidFill>
                  <a:srgbClr val="C00000"/>
                </a:solidFill>
                <a:cs typeface="+mn-ea"/>
                <a:sym typeface="+mn-lt"/>
              </a:rPr>
              <a:t>首先</a:t>
            </a:r>
          </a:p>
        </p:txBody>
      </p:sp>
      <p:cxnSp>
        <p:nvCxnSpPr>
          <p:cNvPr id="7" name="PA-1022197">
            <a:extLst>
              <a:ext uri="{FF2B5EF4-FFF2-40B4-BE49-F238E27FC236}">
                <a16:creationId xmlns:a16="http://schemas.microsoft.com/office/drawing/2014/main" id="{4982BC02-1276-403D-830B-2CA2ED9285DC}"/>
              </a:ext>
            </a:extLst>
          </p:cNvPr>
          <p:cNvCxnSpPr/>
          <p:nvPr>
            <p:custDataLst>
              <p:tags r:id="rId1"/>
            </p:custDataLst>
          </p:nvPr>
        </p:nvCxnSpPr>
        <p:spPr>
          <a:xfrm>
            <a:off x="905911" y="2568109"/>
            <a:ext cx="0" cy="1817413"/>
          </a:xfrm>
          <a:prstGeom prst="line">
            <a:avLst/>
          </a:prstGeom>
          <a:noFill/>
          <a:ln w="6350" cap="flat" cmpd="sng" algn="ctr">
            <a:solidFill>
              <a:srgbClr val="C00000"/>
            </a:solidFill>
            <a:prstDash val="solid"/>
            <a:miter lim="800000"/>
          </a:ln>
          <a:effectLst/>
        </p:spPr>
      </p:cxnSp>
      <p:sp>
        <p:nvSpPr>
          <p:cNvPr id="8" name="PA-1022198">
            <a:extLst>
              <a:ext uri="{FF2B5EF4-FFF2-40B4-BE49-F238E27FC236}">
                <a16:creationId xmlns:a16="http://schemas.microsoft.com/office/drawing/2014/main" id="{224EC10C-01B9-4BF9-9934-C3F6F77F0E21}"/>
              </a:ext>
            </a:extLst>
          </p:cNvPr>
          <p:cNvSpPr/>
          <p:nvPr>
            <p:custDataLst>
              <p:tags r:id="rId2"/>
            </p:custDataLst>
          </p:nvPr>
        </p:nvSpPr>
        <p:spPr>
          <a:xfrm>
            <a:off x="650151" y="2296474"/>
            <a:ext cx="511520" cy="511520"/>
          </a:xfrm>
          <a:prstGeom prst="ellipse">
            <a:avLst/>
          </a:prstGeom>
          <a:solidFill>
            <a:srgbClr val="C00000"/>
          </a:solidFill>
          <a:ln w="12700" cap="flat" cmpd="sng" algn="ctr">
            <a:noFill/>
            <a:prstDash val="solid"/>
            <a:miter lim="800000"/>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r>
              <a:rPr kumimoji="0" lang="en-US" altLang="zh-CN" sz="2000" i="0" u="none" strike="noStrike" kern="0" cap="none" spc="0" normalizeH="0" baseline="0" noProof="0" dirty="0">
                <a:ln>
                  <a:noFill/>
                </a:ln>
                <a:solidFill>
                  <a:prstClr val="white"/>
                </a:solidFill>
                <a:effectLst/>
                <a:uLnTx/>
                <a:uFillTx/>
                <a:cs typeface="+mn-ea"/>
                <a:sym typeface="+mn-lt"/>
              </a:rPr>
              <a:t>1</a:t>
            </a:r>
            <a:endParaRPr kumimoji="0" lang="zh-CN" altLang="en-US" sz="2000" i="0" u="none" strike="noStrike" kern="0" cap="none" spc="0" normalizeH="0" baseline="0" noProof="0" dirty="0">
              <a:ln>
                <a:noFill/>
              </a:ln>
              <a:solidFill>
                <a:prstClr val="white"/>
              </a:solidFill>
              <a:effectLst/>
              <a:uLnTx/>
              <a:uFillTx/>
              <a:cs typeface="+mn-ea"/>
              <a:sym typeface="+mn-lt"/>
            </a:endParaRPr>
          </a:p>
        </p:txBody>
      </p:sp>
      <p:sp>
        <p:nvSpPr>
          <p:cNvPr id="9" name="PA-1022200">
            <a:extLst>
              <a:ext uri="{FF2B5EF4-FFF2-40B4-BE49-F238E27FC236}">
                <a16:creationId xmlns:a16="http://schemas.microsoft.com/office/drawing/2014/main" id="{DA06E8C0-F162-4F07-B45A-ED5F62205D7D}"/>
              </a:ext>
            </a:extLst>
          </p:cNvPr>
          <p:cNvSpPr/>
          <p:nvPr>
            <p:custDataLst>
              <p:tags r:id="rId3"/>
            </p:custDataLst>
          </p:nvPr>
        </p:nvSpPr>
        <p:spPr>
          <a:xfrm>
            <a:off x="1205382" y="2281232"/>
            <a:ext cx="6360734" cy="584775"/>
          </a:xfrm>
          <a:prstGeom prst="rect">
            <a:avLst/>
          </a:prstGeom>
        </p:spPr>
        <p:txBody>
          <a:bodyPr wrap="square">
            <a:spAutoFit/>
          </a:bodyPr>
          <a:lstStyle/>
          <a:p>
            <a:pPr algn="just" defTabSz="914377"/>
            <a:r>
              <a:rPr lang="zh-CN" altLang="en-US" sz="1600" dirty="0">
                <a:solidFill>
                  <a:prstClr val="black"/>
                </a:solidFill>
                <a:cs typeface="+mn-ea"/>
                <a:sym typeface="+mn-lt"/>
              </a:rPr>
              <a:t>党的组织是一个整体，要求党员必须服从组织领导，遵守组织纪律，执行组织决议，完成组织分配的任务。</a:t>
            </a:r>
          </a:p>
        </p:txBody>
      </p:sp>
      <p:sp>
        <p:nvSpPr>
          <p:cNvPr id="10" name="PA-1022198">
            <a:extLst>
              <a:ext uri="{FF2B5EF4-FFF2-40B4-BE49-F238E27FC236}">
                <a16:creationId xmlns:a16="http://schemas.microsoft.com/office/drawing/2014/main" id="{224EC10C-01B9-4BF9-9934-C3F6F77F0E21}"/>
              </a:ext>
            </a:extLst>
          </p:cNvPr>
          <p:cNvSpPr/>
          <p:nvPr>
            <p:custDataLst>
              <p:tags r:id="rId4"/>
            </p:custDataLst>
          </p:nvPr>
        </p:nvSpPr>
        <p:spPr>
          <a:xfrm>
            <a:off x="650151" y="3071566"/>
            <a:ext cx="511520" cy="511520"/>
          </a:xfrm>
          <a:prstGeom prst="ellipse">
            <a:avLst/>
          </a:prstGeom>
          <a:solidFill>
            <a:srgbClr val="C00000"/>
          </a:solidFill>
          <a:ln w="12700" cap="flat" cmpd="sng" algn="ctr">
            <a:noFill/>
            <a:prstDash val="solid"/>
            <a:miter lim="800000"/>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r>
              <a:rPr kumimoji="0" lang="en-US" altLang="zh-CN" sz="2000" i="0" u="none" strike="noStrike" kern="0" cap="none" spc="0" normalizeH="0" baseline="0" noProof="0" dirty="0">
                <a:ln>
                  <a:noFill/>
                </a:ln>
                <a:solidFill>
                  <a:prstClr val="white"/>
                </a:solidFill>
                <a:effectLst/>
                <a:uLnTx/>
                <a:uFillTx/>
                <a:cs typeface="+mn-ea"/>
                <a:sym typeface="+mn-lt"/>
              </a:rPr>
              <a:t>2</a:t>
            </a:r>
            <a:endParaRPr kumimoji="0" lang="zh-CN" altLang="en-US" sz="2000" i="0" u="none" strike="noStrike" kern="0" cap="none" spc="0" normalizeH="0" baseline="0" noProof="0" dirty="0">
              <a:ln>
                <a:noFill/>
              </a:ln>
              <a:solidFill>
                <a:prstClr val="white"/>
              </a:solidFill>
              <a:effectLst/>
              <a:uLnTx/>
              <a:uFillTx/>
              <a:cs typeface="+mn-ea"/>
              <a:sym typeface="+mn-lt"/>
            </a:endParaRPr>
          </a:p>
        </p:txBody>
      </p:sp>
      <p:sp>
        <p:nvSpPr>
          <p:cNvPr id="11" name="PA-1022200">
            <a:extLst>
              <a:ext uri="{FF2B5EF4-FFF2-40B4-BE49-F238E27FC236}">
                <a16:creationId xmlns:a16="http://schemas.microsoft.com/office/drawing/2014/main" id="{DA06E8C0-F162-4F07-B45A-ED5F62205D7D}"/>
              </a:ext>
            </a:extLst>
          </p:cNvPr>
          <p:cNvSpPr/>
          <p:nvPr>
            <p:custDataLst>
              <p:tags r:id="rId5"/>
            </p:custDataLst>
          </p:nvPr>
        </p:nvSpPr>
        <p:spPr>
          <a:xfrm>
            <a:off x="1205382" y="3119850"/>
            <a:ext cx="6360734" cy="363176"/>
          </a:xfrm>
          <a:prstGeom prst="rect">
            <a:avLst/>
          </a:prstGeom>
        </p:spPr>
        <p:txBody>
          <a:bodyPr wrap="square">
            <a:spAutoFit/>
          </a:bodyPr>
          <a:lstStyle/>
          <a:p>
            <a:pPr algn="just" defTabSz="914377">
              <a:lnSpc>
                <a:spcPct val="130000"/>
              </a:lnSpc>
            </a:pPr>
            <a:r>
              <a:rPr lang="zh-CN" altLang="en-US" sz="1600" dirty="0">
                <a:solidFill>
                  <a:prstClr val="black"/>
                </a:solidFill>
                <a:cs typeface="+mn-ea"/>
                <a:sym typeface="+mn-lt"/>
              </a:rPr>
              <a:t>党员个人在工作前必须及时向党组织请示，以得到组织的支持和帮助。</a:t>
            </a:r>
          </a:p>
        </p:txBody>
      </p:sp>
      <p:sp>
        <p:nvSpPr>
          <p:cNvPr id="12" name="PA-1022198">
            <a:extLst>
              <a:ext uri="{FF2B5EF4-FFF2-40B4-BE49-F238E27FC236}">
                <a16:creationId xmlns:a16="http://schemas.microsoft.com/office/drawing/2014/main" id="{224EC10C-01B9-4BF9-9934-C3F6F77F0E21}"/>
              </a:ext>
            </a:extLst>
          </p:cNvPr>
          <p:cNvSpPr/>
          <p:nvPr>
            <p:custDataLst>
              <p:tags r:id="rId6"/>
            </p:custDataLst>
          </p:nvPr>
        </p:nvSpPr>
        <p:spPr>
          <a:xfrm>
            <a:off x="650151" y="3874002"/>
            <a:ext cx="511520" cy="511520"/>
          </a:xfrm>
          <a:prstGeom prst="ellipse">
            <a:avLst/>
          </a:prstGeom>
          <a:solidFill>
            <a:srgbClr val="C00000"/>
          </a:solidFill>
          <a:ln w="12700" cap="flat" cmpd="sng" algn="ctr">
            <a:noFill/>
            <a:prstDash val="solid"/>
            <a:miter lim="800000"/>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r>
              <a:rPr kumimoji="0" lang="en-US" altLang="zh-CN" sz="2000" i="0" u="none" strike="noStrike" kern="0" cap="none" spc="0" normalizeH="0" baseline="0" noProof="0" dirty="0">
                <a:ln>
                  <a:noFill/>
                </a:ln>
                <a:solidFill>
                  <a:prstClr val="white"/>
                </a:solidFill>
                <a:effectLst/>
                <a:uLnTx/>
                <a:uFillTx/>
                <a:cs typeface="+mn-ea"/>
                <a:sym typeface="+mn-lt"/>
              </a:rPr>
              <a:t>3</a:t>
            </a:r>
            <a:endParaRPr kumimoji="0" lang="zh-CN" altLang="en-US" sz="2000" i="0" u="none" strike="noStrike" kern="0" cap="none" spc="0" normalizeH="0" baseline="0" noProof="0" dirty="0">
              <a:ln>
                <a:noFill/>
              </a:ln>
              <a:solidFill>
                <a:prstClr val="white"/>
              </a:solidFill>
              <a:effectLst/>
              <a:uLnTx/>
              <a:uFillTx/>
              <a:cs typeface="+mn-ea"/>
              <a:sym typeface="+mn-lt"/>
            </a:endParaRPr>
          </a:p>
        </p:txBody>
      </p:sp>
      <p:sp>
        <p:nvSpPr>
          <p:cNvPr id="13" name="PA-1022200">
            <a:extLst>
              <a:ext uri="{FF2B5EF4-FFF2-40B4-BE49-F238E27FC236}">
                <a16:creationId xmlns:a16="http://schemas.microsoft.com/office/drawing/2014/main" id="{DA06E8C0-F162-4F07-B45A-ED5F62205D7D}"/>
              </a:ext>
            </a:extLst>
          </p:cNvPr>
          <p:cNvSpPr/>
          <p:nvPr>
            <p:custDataLst>
              <p:tags r:id="rId7"/>
            </p:custDataLst>
          </p:nvPr>
        </p:nvSpPr>
        <p:spPr>
          <a:xfrm>
            <a:off x="1205382" y="3898074"/>
            <a:ext cx="6360734" cy="363176"/>
          </a:xfrm>
          <a:prstGeom prst="rect">
            <a:avLst/>
          </a:prstGeom>
        </p:spPr>
        <p:txBody>
          <a:bodyPr wrap="square">
            <a:spAutoFit/>
          </a:bodyPr>
          <a:lstStyle/>
          <a:p>
            <a:pPr algn="just" defTabSz="914377">
              <a:lnSpc>
                <a:spcPct val="130000"/>
              </a:lnSpc>
            </a:pPr>
            <a:r>
              <a:rPr lang="zh-CN" altLang="en-US" sz="1600" dirty="0">
                <a:solidFill>
                  <a:prstClr val="black"/>
                </a:solidFill>
                <a:cs typeface="+mn-ea"/>
                <a:sym typeface="+mn-lt"/>
              </a:rPr>
              <a:t>当个人和组织发生矛盾时，党员个人要坚决服从党的组织。</a:t>
            </a:r>
          </a:p>
        </p:txBody>
      </p:sp>
      <p:sp>
        <p:nvSpPr>
          <p:cNvPr id="17" name="椭圆 5"/>
          <p:cNvSpPr/>
          <p:nvPr/>
        </p:nvSpPr>
        <p:spPr>
          <a:xfrm>
            <a:off x="7566116" y="1239757"/>
            <a:ext cx="817679" cy="775130"/>
          </a:xfrm>
          <a:custGeom>
            <a:avLst/>
            <a:gdLst>
              <a:gd name="connsiteX0" fmla="*/ 92640 w 338277"/>
              <a:gd name="connsiteY0" fmla="*/ 182562 h 320675"/>
              <a:gd name="connsiteX1" fmla="*/ 120394 w 338277"/>
              <a:gd name="connsiteY1" fmla="*/ 210185 h 320675"/>
              <a:gd name="connsiteX2" fmla="*/ 108499 w 338277"/>
              <a:gd name="connsiteY2" fmla="*/ 291737 h 320675"/>
              <a:gd name="connsiteX3" fmla="*/ 108499 w 338277"/>
              <a:gd name="connsiteY3" fmla="*/ 293052 h 320675"/>
              <a:gd name="connsiteX4" fmla="*/ 121716 w 338277"/>
              <a:gd name="connsiteY4" fmla="*/ 310152 h 320675"/>
              <a:gd name="connsiteX5" fmla="*/ 123038 w 338277"/>
              <a:gd name="connsiteY5" fmla="*/ 310152 h 320675"/>
              <a:gd name="connsiteX6" fmla="*/ 136254 w 338277"/>
              <a:gd name="connsiteY6" fmla="*/ 293052 h 320675"/>
              <a:gd name="connsiteX7" fmla="*/ 136254 w 338277"/>
              <a:gd name="connsiteY7" fmla="*/ 291737 h 320675"/>
              <a:gd name="connsiteX8" fmla="*/ 124359 w 338277"/>
              <a:gd name="connsiteY8" fmla="*/ 210185 h 320675"/>
              <a:gd name="connsiteX9" fmla="*/ 152114 w 338277"/>
              <a:gd name="connsiteY9" fmla="*/ 182562 h 320675"/>
              <a:gd name="connsiteX10" fmla="*/ 170617 w 338277"/>
              <a:gd name="connsiteY10" fmla="*/ 197031 h 320675"/>
              <a:gd name="connsiteX11" fmla="*/ 206302 w 338277"/>
              <a:gd name="connsiteY11" fmla="*/ 214131 h 320675"/>
              <a:gd name="connsiteX12" fmla="*/ 220840 w 338277"/>
              <a:gd name="connsiteY12" fmla="*/ 225969 h 320675"/>
              <a:gd name="connsiteX13" fmla="*/ 238021 w 338277"/>
              <a:gd name="connsiteY13" fmla="*/ 320675 h 320675"/>
              <a:gd name="connsiteX14" fmla="*/ 6732 w 338277"/>
              <a:gd name="connsiteY14" fmla="*/ 320675 h 320675"/>
              <a:gd name="connsiteX15" fmla="*/ 25235 w 338277"/>
              <a:gd name="connsiteY15" fmla="*/ 225969 h 320675"/>
              <a:gd name="connsiteX16" fmla="*/ 38451 w 338277"/>
              <a:gd name="connsiteY16" fmla="*/ 214131 h 320675"/>
              <a:gd name="connsiteX17" fmla="*/ 75458 w 338277"/>
              <a:gd name="connsiteY17" fmla="*/ 197031 h 320675"/>
              <a:gd name="connsiteX18" fmla="*/ 92640 w 338277"/>
              <a:gd name="connsiteY18" fmla="*/ 182562 h 320675"/>
              <a:gd name="connsiteX19" fmla="*/ 97227 w 338277"/>
              <a:gd name="connsiteY19" fmla="*/ 88086 h 320675"/>
              <a:gd name="connsiteX20" fmla="*/ 72132 w 338277"/>
              <a:gd name="connsiteY20" fmla="*/ 110909 h 320675"/>
              <a:gd name="connsiteX21" fmla="*/ 122655 w 338277"/>
              <a:gd name="connsiteY21" fmla="*/ 176212 h 320675"/>
              <a:gd name="connsiteX22" fmla="*/ 173177 w 338277"/>
              <a:gd name="connsiteY22" fmla="*/ 110909 h 320675"/>
              <a:gd name="connsiteX23" fmla="*/ 109359 w 338277"/>
              <a:gd name="connsiteY23" fmla="*/ 112242 h 320675"/>
              <a:gd name="connsiteX24" fmla="*/ 97227 w 338277"/>
              <a:gd name="connsiteY24" fmla="*/ 88086 h 320675"/>
              <a:gd name="connsiteX25" fmla="*/ 123036 w 338277"/>
              <a:gd name="connsiteY25" fmla="*/ 31750 h 320675"/>
              <a:gd name="connsiteX26" fmla="*/ 189051 w 338277"/>
              <a:gd name="connsiteY26" fmla="*/ 96573 h 320675"/>
              <a:gd name="connsiteX27" fmla="*/ 123036 w 338277"/>
              <a:gd name="connsiteY27" fmla="*/ 190500 h 320675"/>
              <a:gd name="connsiteX28" fmla="*/ 57021 w 338277"/>
              <a:gd name="connsiteY28" fmla="*/ 96573 h 320675"/>
              <a:gd name="connsiteX29" fmla="*/ 123036 w 338277"/>
              <a:gd name="connsiteY29" fmla="*/ 31750 h 320675"/>
              <a:gd name="connsiteX30" fmla="*/ 266709 w 338277"/>
              <a:gd name="connsiteY30" fmla="*/ 15875 h 320675"/>
              <a:gd name="connsiteX31" fmla="*/ 225602 w 338277"/>
              <a:gd name="connsiteY31" fmla="*/ 27713 h 320675"/>
              <a:gd name="connsiteX32" fmla="*/ 209689 w 338277"/>
              <a:gd name="connsiteY32" fmla="*/ 55336 h 320675"/>
              <a:gd name="connsiteX33" fmla="*/ 221624 w 338277"/>
              <a:gd name="connsiteY33" fmla="*/ 79012 h 320675"/>
              <a:gd name="connsiteX34" fmla="*/ 225602 w 338277"/>
              <a:gd name="connsiteY34" fmla="*/ 82958 h 320675"/>
              <a:gd name="connsiteX35" fmla="*/ 225602 w 338277"/>
              <a:gd name="connsiteY35" fmla="*/ 107950 h 320675"/>
              <a:gd name="connsiteX36" fmla="*/ 244166 w 338277"/>
              <a:gd name="connsiteY36" fmla="*/ 96112 h 320675"/>
              <a:gd name="connsiteX37" fmla="*/ 248144 w 338277"/>
              <a:gd name="connsiteY37" fmla="*/ 93481 h 320675"/>
              <a:gd name="connsiteX38" fmla="*/ 254774 w 338277"/>
              <a:gd name="connsiteY38" fmla="*/ 93481 h 320675"/>
              <a:gd name="connsiteX39" fmla="*/ 266709 w 338277"/>
              <a:gd name="connsiteY39" fmla="*/ 94796 h 320675"/>
              <a:gd name="connsiteX40" fmla="*/ 307816 w 338277"/>
              <a:gd name="connsiteY40" fmla="*/ 82958 h 320675"/>
              <a:gd name="connsiteX41" fmla="*/ 322402 w 338277"/>
              <a:gd name="connsiteY41" fmla="*/ 55336 h 320675"/>
              <a:gd name="connsiteX42" fmla="*/ 307816 w 338277"/>
              <a:gd name="connsiteY42" fmla="*/ 27713 h 320675"/>
              <a:gd name="connsiteX43" fmla="*/ 266709 w 338277"/>
              <a:gd name="connsiteY43" fmla="*/ 15875 h 320675"/>
              <a:gd name="connsiteX44" fmla="*/ 266708 w 338277"/>
              <a:gd name="connsiteY44" fmla="*/ 0 h 320675"/>
              <a:gd name="connsiteX45" fmla="*/ 317072 w 338277"/>
              <a:gd name="connsiteY45" fmla="*/ 15621 h 320675"/>
              <a:gd name="connsiteX46" fmla="*/ 338277 w 338277"/>
              <a:gd name="connsiteY46" fmla="*/ 54673 h 320675"/>
              <a:gd name="connsiteX47" fmla="*/ 317072 w 338277"/>
              <a:gd name="connsiteY47" fmla="*/ 93726 h 320675"/>
              <a:gd name="connsiteX48" fmla="*/ 266708 w 338277"/>
              <a:gd name="connsiteY48" fmla="*/ 109347 h 320675"/>
              <a:gd name="connsiteX49" fmla="*/ 252130 w 338277"/>
              <a:gd name="connsiteY49" fmla="*/ 108045 h 320675"/>
              <a:gd name="connsiteX50" fmla="*/ 217671 w 338277"/>
              <a:gd name="connsiteY50" fmla="*/ 130175 h 320675"/>
              <a:gd name="connsiteX51" fmla="*/ 215020 w 338277"/>
              <a:gd name="connsiteY51" fmla="*/ 130175 h 320675"/>
              <a:gd name="connsiteX52" fmla="*/ 212369 w 338277"/>
              <a:gd name="connsiteY52" fmla="*/ 130175 h 320675"/>
              <a:gd name="connsiteX53" fmla="*/ 211044 w 338277"/>
              <a:gd name="connsiteY53" fmla="*/ 126270 h 320675"/>
              <a:gd name="connsiteX54" fmla="*/ 211044 w 338277"/>
              <a:gd name="connsiteY54" fmla="*/ 88519 h 320675"/>
              <a:gd name="connsiteX55" fmla="*/ 193814 w 338277"/>
              <a:gd name="connsiteY55" fmla="*/ 54673 h 320675"/>
              <a:gd name="connsiteX56" fmla="*/ 216345 w 338277"/>
              <a:gd name="connsiteY56" fmla="*/ 15621 h 320675"/>
              <a:gd name="connsiteX57" fmla="*/ 266708 w 338277"/>
              <a:gd name="connsiteY57" fmla="*/ 0 h 320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338277" h="320675">
                <a:moveTo>
                  <a:pt x="92640" y="182562"/>
                </a:moveTo>
                <a:cubicBezTo>
                  <a:pt x="92640" y="182562"/>
                  <a:pt x="92640" y="182562"/>
                  <a:pt x="120394" y="210185"/>
                </a:cubicBezTo>
                <a:cubicBezTo>
                  <a:pt x="120394" y="210185"/>
                  <a:pt x="120394" y="210185"/>
                  <a:pt x="108499" y="291737"/>
                </a:cubicBezTo>
                <a:cubicBezTo>
                  <a:pt x="108499" y="291737"/>
                  <a:pt x="108499" y="293052"/>
                  <a:pt x="108499" y="293052"/>
                </a:cubicBezTo>
                <a:cubicBezTo>
                  <a:pt x="108499" y="293052"/>
                  <a:pt x="108499" y="293052"/>
                  <a:pt x="121716" y="310152"/>
                </a:cubicBezTo>
                <a:cubicBezTo>
                  <a:pt x="121716" y="310152"/>
                  <a:pt x="121716" y="310152"/>
                  <a:pt x="123038" y="310152"/>
                </a:cubicBezTo>
                <a:cubicBezTo>
                  <a:pt x="123038" y="310152"/>
                  <a:pt x="123038" y="310152"/>
                  <a:pt x="136254" y="293052"/>
                </a:cubicBezTo>
                <a:cubicBezTo>
                  <a:pt x="136254" y="293052"/>
                  <a:pt x="136254" y="291737"/>
                  <a:pt x="136254" y="291737"/>
                </a:cubicBezTo>
                <a:cubicBezTo>
                  <a:pt x="136254" y="291737"/>
                  <a:pt x="136254" y="291737"/>
                  <a:pt x="124359" y="210185"/>
                </a:cubicBezTo>
                <a:cubicBezTo>
                  <a:pt x="124359" y="210185"/>
                  <a:pt x="124359" y="210185"/>
                  <a:pt x="152114" y="182562"/>
                </a:cubicBezTo>
                <a:cubicBezTo>
                  <a:pt x="152114" y="182562"/>
                  <a:pt x="152114" y="182562"/>
                  <a:pt x="170617" y="197031"/>
                </a:cubicBezTo>
                <a:cubicBezTo>
                  <a:pt x="170617" y="197031"/>
                  <a:pt x="170617" y="197031"/>
                  <a:pt x="206302" y="214131"/>
                </a:cubicBezTo>
                <a:cubicBezTo>
                  <a:pt x="212910" y="216761"/>
                  <a:pt x="218196" y="219392"/>
                  <a:pt x="220840" y="225969"/>
                </a:cubicBezTo>
                <a:cubicBezTo>
                  <a:pt x="220840" y="225969"/>
                  <a:pt x="260489" y="320675"/>
                  <a:pt x="238021" y="320675"/>
                </a:cubicBezTo>
                <a:cubicBezTo>
                  <a:pt x="238021" y="320675"/>
                  <a:pt x="238021" y="320675"/>
                  <a:pt x="6732" y="320675"/>
                </a:cubicBezTo>
                <a:cubicBezTo>
                  <a:pt x="-15736" y="320675"/>
                  <a:pt x="25235" y="225969"/>
                  <a:pt x="25235" y="225969"/>
                </a:cubicBezTo>
                <a:cubicBezTo>
                  <a:pt x="27878" y="219392"/>
                  <a:pt x="33165" y="216761"/>
                  <a:pt x="38451" y="214131"/>
                </a:cubicBezTo>
                <a:cubicBezTo>
                  <a:pt x="38451" y="214131"/>
                  <a:pt x="38451" y="214131"/>
                  <a:pt x="75458" y="197031"/>
                </a:cubicBezTo>
                <a:cubicBezTo>
                  <a:pt x="75458" y="197031"/>
                  <a:pt x="75458" y="197031"/>
                  <a:pt x="92640" y="182562"/>
                </a:cubicBezTo>
                <a:close/>
                <a:moveTo>
                  <a:pt x="97227" y="88086"/>
                </a:moveTo>
                <a:cubicBezTo>
                  <a:pt x="84431" y="86920"/>
                  <a:pt x="69473" y="93584"/>
                  <a:pt x="72132" y="110909"/>
                </a:cubicBezTo>
                <a:cubicBezTo>
                  <a:pt x="76121" y="144227"/>
                  <a:pt x="94735" y="176212"/>
                  <a:pt x="122655" y="176212"/>
                </a:cubicBezTo>
                <a:cubicBezTo>
                  <a:pt x="147916" y="176212"/>
                  <a:pt x="171848" y="137563"/>
                  <a:pt x="173177" y="110909"/>
                </a:cubicBezTo>
                <a:cubicBezTo>
                  <a:pt x="173177" y="68262"/>
                  <a:pt x="142598" y="116240"/>
                  <a:pt x="109359" y="112242"/>
                </a:cubicBezTo>
                <a:cubicBezTo>
                  <a:pt x="120661" y="98248"/>
                  <a:pt x="110024" y="89252"/>
                  <a:pt x="97227" y="88086"/>
                </a:cubicBezTo>
                <a:close/>
                <a:moveTo>
                  <a:pt x="123036" y="31750"/>
                </a:moveTo>
                <a:cubicBezTo>
                  <a:pt x="169247" y="31750"/>
                  <a:pt x="189051" y="55562"/>
                  <a:pt x="189051" y="96573"/>
                </a:cubicBezTo>
                <a:cubicBezTo>
                  <a:pt x="187731" y="154781"/>
                  <a:pt x="150763" y="190500"/>
                  <a:pt x="123036" y="190500"/>
                </a:cubicBezTo>
                <a:cubicBezTo>
                  <a:pt x="90029" y="190500"/>
                  <a:pt x="57021" y="154781"/>
                  <a:pt x="57021" y="96573"/>
                </a:cubicBezTo>
                <a:cubicBezTo>
                  <a:pt x="55701" y="55562"/>
                  <a:pt x="75506" y="31750"/>
                  <a:pt x="123036" y="31750"/>
                </a:cubicBezTo>
                <a:close/>
                <a:moveTo>
                  <a:pt x="266709" y="15875"/>
                </a:moveTo>
                <a:cubicBezTo>
                  <a:pt x="250796" y="15875"/>
                  <a:pt x="236210" y="19821"/>
                  <a:pt x="225602" y="27713"/>
                </a:cubicBezTo>
                <a:cubicBezTo>
                  <a:pt x="214993" y="35605"/>
                  <a:pt x="209689" y="44813"/>
                  <a:pt x="209689" y="55336"/>
                </a:cubicBezTo>
                <a:cubicBezTo>
                  <a:pt x="209689" y="63228"/>
                  <a:pt x="213667" y="72435"/>
                  <a:pt x="221624" y="79012"/>
                </a:cubicBezTo>
                <a:cubicBezTo>
                  <a:pt x="221624" y="79012"/>
                  <a:pt x="221624" y="79012"/>
                  <a:pt x="225602" y="82958"/>
                </a:cubicBezTo>
                <a:cubicBezTo>
                  <a:pt x="225602" y="82958"/>
                  <a:pt x="225602" y="82958"/>
                  <a:pt x="225602" y="107950"/>
                </a:cubicBezTo>
                <a:cubicBezTo>
                  <a:pt x="225602" y="107950"/>
                  <a:pt x="225602" y="107950"/>
                  <a:pt x="244166" y="96112"/>
                </a:cubicBezTo>
                <a:cubicBezTo>
                  <a:pt x="244166" y="96112"/>
                  <a:pt x="244166" y="96112"/>
                  <a:pt x="248144" y="93481"/>
                </a:cubicBezTo>
                <a:cubicBezTo>
                  <a:pt x="248144" y="93481"/>
                  <a:pt x="248144" y="93481"/>
                  <a:pt x="254774" y="93481"/>
                </a:cubicBezTo>
                <a:cubicBezTo>
                  <a:pt x="258753" y="94796"/>
                  <a:pt x="262731" y="94796"/>
                  <a:pt x="266709" y="94796"/>
                </a:cubicBezTo>
                <a:cubicBezTo>
                  <a:pt x="282621" y="94796"/>
                  <a:pt x="297208" y="90850"/>
                  <a:pt x="307816" y="82958"/>
                </a:cubicBezTo>
                <a:cubicBezTo>
                  <a:pt x="317098" y="75066"/>
                  <a:pt x="322402" y="65859"/>
                  <a:pt x="322402" y="55336"/>
                </a:cubicBezTo>
                <a:cubicBezTo>
                  <a:pt x="322402" y="44813"/>
                  <a:pt x="317098" y="35605"/>
                  <a:pt x="307816" y="27713"/>
                </a:cubicBezTo>
                <a:cubicBezTo>
                  <a:pt x="297208" y="19821"/>
                  <a:pt x="282621" y="15875"/>
                  <a:pt x="266709" y="15875"/>
                </a:cubicBezTo>
                <a:close/>
                <a:moveTo>
                  <a:pt x="266708" y="0"/>
                </a:moveTo>
                <a:cubicBezTo>
                  <a:pt x="285263" y="0"/>
                  <a:pt x="303818" y="5207"/>
                  <a:pt x="317072" y="15621"/>
                </a:cubicBezTo>
                <a:cubicBezTo>
                  <a:pt x="330325" y="26035"/>
                  <a:pt x="338277" y="40354"/>
                  <a:pt x="338277" y="54673"/>
                </a:cubicBezTo>
                <a:cubicBezTo>
                  <a:pt x="338277" y="68993"/>
                  <a:pt x="330325" y="83312"/>
                  <a:pt x="317072" y="93726"/>
                </a:cubicBezTo>
                <a:cubicBezTo>
                  <a:pt x="303818" y="104140"/>
                  <a:pt x="285263" y="109347"/>
                  <a:pt x="266708" y="109347"/>
                </a:cubicBezTo>
                <a:cubicBezTo>
                  <a:pt x="261407" y="109347"/>
                  <a:pt x="256106" y="108045"/>
                  <a:pt x="252130" y="108045"/>
                </a:cubicBezTo>
                <a:cubicBezTo>
                  <a:pt x="252130" y="108045"/>
                  <a:pt x="252130" y="108045"/>
                  <a:pt x="217671" y="130175"/>
                </a:cubicBezTo>
                <a:cubicBezTo>
                  <a:pt x="216345" y="130175"/>
                  <a:pt x="215020" y="130175"/>
                  <a:pt x="215020" y="130175"/>
                </a:cubicBezTo>
                <a:cubicBezTo>
                  <a:pt x="213694" y="130175"/>
                  <a:pt x="213694" y="130175"/>
                  <a:pt x="212369" y="130175"/>
                </a:cubicBezTo>
                <a:cubicBezTo>
                  <a:pt x="211044" y="128873"/>
                  <a:pt x="211044" y="127572"/>
                  <a:pt x="211044" y="126270"/>
                </a:cubicBezTo>
                <a:cubicBezTo>
                  <a:pt x="211044" y="126270"/>
                  <a:pt x="211044" y="126270"/>
                  <a:pt x="211044" y="88519"/>
                </a:cubicBezTo>
                <a:cubicBezTo>
                  <a:pt x="200441" y="79407"/>
                  <a:pt x="193814" y="67691"/>
                  <a:pt x="193814" y="54673"/>
                </a:cubicBezTo>
                <a:cubicBezTo>
                  <a:pt x="193814" y="40354"/>
                  <a:pt x="201766" y="26035"/>
                  <a:pt x="216345" y="15621"/>
                </a:cubicBezTo>
                <a:cubicBezTo>
                  <a:pt x="229599" y="5207"/>
                  <a:pt x="246828" y="0"/>
                  <a:pt x="266708" y="0"/>
                </a:cubicBezTo>
                <a:close/>
              </a:path>
            </a:pathLst>
          </a:custGeom>
          <a:solidFill>
            <a:srgbClr val="B4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18" name="矩形 17">
            <a:extLst>
              <a:ext uri="{FF2B5EF4-FFF2-40B4-BE49-F238E27FC236}">
                <a16:creationId xmlns:a16="http://schemas.microsoft.com/office/drawing/2014/main" id="{215F05C1-0DD7-45F5-8CA4-02825B8D682C}"/>
              </a:ext>
            </a:extLst>
          </p:cNvPr>
          <p:cNvSpPr/>
          <p:nvPr/>
        </p:nvSpPr>
        <p:spPr>
          <a:xfrm>
            <a:off x="8286643" y="1365981"/>
            <a:ext cx="3548194" cy="707886"/>
          </a:xfrm>
          <a:prstGeom prst="rect">
            <a:avLst/>
          </a:prstGeom>
        </p:spPr>
        <p:txBody>
          <a:bodyPr wrap="square">
            <a:spAutoFit/>
          </a:bodyPr>
          <a:lstStyle/>
          <a:p>
            <a:pPr lvl="0" algn="ctr"/>
            <a:r>
              <a:rPr lang="zh-CN" altLang="en-US" sz="4000" b="1" kern="0" dirty="0">
                <a:solidFill>
                  <a:srgbClr val="C00000"/>
                </a:solidFill>
                <a:cs typeface="+mn-ea"/>
                <a:sym typeface="+mn-lt"/>
              </a:rPr>
              <a:t>如有不同意见</a:t>
            </a:r>
          </a:p>
        </p:txBody>
      </p:sp>
      <p:grpSp>
        <p:nvGrpSpPr>
          <p:cNvPr id="19" name="组合 18"/>
          <p:cNvGrpSpPr/>
          <p:nvPr/>
        </p:nvGrpSpPr>
        <p:grpSpPr>
          <a:xfrm>
            <a:off x="8133675" y="2281232"/>
            <a:ext cx="3548194" cy="2679804"/>
            <a:chOff x="2094984" y="702472"/>
            <a:chExt cx="16154821" cy="12143411"/>
          </a:xfrm>
          <a:solidFill>
            <a:srgbClr val="C00000"/>
          </a:solidFill>
        </p:grpSpPr>
        <p:sp>
          <p:nvSpPr>
            <p:cNvPr id="20" name="同侧圆角矩形 19"/>
            <p:cNvSpPr/>
            <p:nvPr/>
          </p:nvSpPr>
          <p:spPr>
            <a:xfrm>
              <a:off x="2094984" y="702472"/>
              <a:ext cx="16154821" cy="12143411"/>
            </a:xfrm>
            <a:prstGeom prst="round2SameRect">
              <a:avLst>
                <a:gd name="adj1" fmla="val 0"/>
                <a:gd name="adj2" fmla="val 0"/>
              </a:avLst>
            </a:prstGeom>
            <a:grpFill/>
            <a:ln w="12700" cap="flat" cmpd="sng" algn="ctr">
              <a:noFill/>
              <a:prstDash val="solid"/>
              <a:miter lim="800000"/>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21" name="矩形 20"/>
            <p:cNvSpPr/>
            <p:nvPr/>
          </p:nvSpPr>
          <p:spPr>
            <a:xfrm>
              <a:off x="2791443" y="1183662"/>
              <a:ext cx="14543775" cy="10742489"/>
            </a:xfrm>
            <a:prstGeom prst="rect">
              <a:avLst/>
            </a:prstGeom>
            <a:grpFill/>
          </p:spPr>
          <p:txBody>
            <a:bodyPr wrap="square">
              <a:spAutoFit/>
            </a:bodyPr>
            <a:lstStyle/>
            <a:p>
              <a:pPr lvl="0" algn="just" defTabSz="914377">
                <a:lnSpc>
                  <a:spcPct val="120000"/>
                </a:lnSpc>
              </a:pPr>
              <a:r>
                <a:rPr lang="zh-CN" altLang="en-US" kern="0" dirty="0">
                  <a:solidFill>
                    <a:schemeClr val="bg1"/>
                  </a:solidFill>
                  <a:cs typeface="+mn-ea"/>
                  <a:sym typeface="+mn-lt"/>
                </a:rPr>
                <a:t>可在坚决执行的前提下，提出保留，也可按照党内程序向上级反映。但在党的组织没有改变决定之前，不得在行动上有任何反对的表示。这样才能保持组织成员的行动一致，才能体现和发挥党的组织优势。</a:t>
              </a:r>
              <a:endParaRPr kumimoji="0" lang="zh-CN" altLang="en-US" i="0" u="none" strike="noStrike" kern="0" cap="none" spc="0" normalizeH="0" baseline="0" noProof="0" dirty="0">
                <a:ln>
                  <a:noFill/>
                </a:ln>
                <a:solidFill>
                  <a:schemeClr val="bg1"/>
                </a:solidFill>
                <a:effectLst/>
                <a:uLnTx/>
                <a:uFillTx/>
                <a:cs typeface="+mn-ea"/>
                <a:sym typeface="+mn-lt"/>
              </a:endParaRPr>
            </a:p>
          </p:txBody>
        </p:sp>
      </p:grpSp>
    </p:spTree>
    <p:extLst>
      <p:ext uri="{BB962C8B-B14F-4D97-AF65-F5344CB8AC3E}">
        <p14:creationId xmlns:p14="http://schemas.microsoft.com/office/powerpoint/2010/main" val="3215325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up)">
                                      <p:cBhvr>
                                        <p:cTn id="11" dur="500"/>
                                        <p:tgtEl>
                                          <p:spTgt spid="7"/>
                                        </p:tgtEl>
                                      </p:cBhvr>
                                    </p:animEffect>
                                  </p:childTnLst>
                                </p:cTn>
                              </p:par>
                            </p:childTnLst>
                          </p:cTn>
                        </p:par>
                        <p:par>
                          <p:cTn id="12" fill="hold">
                            <p:stCondLst>
                              <p:cond delay="1000"/>
                            </p:stCondLst>
                            <p:childTnLst>
                              <p:par>
                                <p:cTn id="13" presetID="42" presetClass="entr" presetSubtype="0"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anim calcmode="lin" valueType="num">
                                      <p:cBhvr>
                                        <p:cTn id="16" dur="500" fill="hold"/>
                                        <p:tgtEl>
                                          <p:spTgt spid="8"/>
                                        </p:tgtEl>
                                        <p:attrNameLst>
                                          <p:attrName>ppt_x</p:attrName>
                                        </p:attrNameLst>
                                      </p:cBhvr>
                                      <p:tavLst>
                                        <p:tav tm="0">
                                          <p:val>
                                            <p:strVal val="#ppt_x"/>
                                          </p:val>
                                        </p:tav>
                                        <p:tav tm="100000">
                                          <p:val>
                                            <p:strVal val="#ppt_x"/>
                                          </p:val>
                                        </p:tav>
                                      </p:tavLst>
                                    </p:anim>
                                    <p:anim calcmode="lin" valueType="num">
                                      <p:cBhvr>
                                        <p:cTn id="17" dur="500" fill="hold"/>
                                        <p:tgtEl>
                                          <p:spTgt spid="8"/>
                                        </p:tgtEl>
                                        <p:attrNameLst>
                                          <p:attrName>ppt_y</p:attrName>
                                        </p:attrNameLst>
                                      </p:cBhvr>
                                      <p:tavLst>
                                        <p:tav tm="0">
                                          <p:val>
                                            <p:strVal val="#ppt_y+.1"/>
                                          </p:val>
                                        </p:tav>
                                        <p:tav tm="100000">
                                          <p:val>
                                            <p:strVal val="#ppt_y"/>
                                          </p:val>
                                        </p:tav>
                                      </p:tavLst>
                                    </p:anim>
                                  </p:childTnLst>
                                </p:cTn>
                              </p:par>
                            </p:childTnLst>
                          </p:cTn>
                        </p:par>
                        <p:par>
                          <p:cTn id="18" fill="hold">
                            <p:stCondLst>
                              <p:cond delay="1500"/>
                            </p:stCondLst>
                            <p:childTnLst>
                              <p:par>
                                <p:cTn id="19" presetID="22" presetClass="entr" presetSubtype="8" fill="hold" grpId="0" nodeType="after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wipe(left)">
                                      <p:cBhvr>
                                        <p:cTn id="21" dur="500"/>
                                        <p:tgtEl>
                                          <p:spTgt spid="9"/>
                                        </p:tgtEl>
                                      </p:cBhvr>
                                    </p:animEffect>
                                  </p:childTnLst>
                                </p:cTn>
                              </p:par>
                            </p:childTnLst>
                          </p:cTn>
                        </p:par>
                        <p:par>
                          <p:cTn id="22" fill="hold">
                            <p:stCondLst>
                              <p:cond delay="2000"/>
                            </p:stCondLst>
                            <p:childTnLst>
                              <p:par>
                                <p:cTn id="23" presetID="42" presetClass="entr" presetSubtype="0" fill="hold" grpId="0" nodeType="after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500"/>
                                        <p:tgtEl>
                                          <p:spTgt spid="10"/>
                                        </p:tgtEl>
                                      </p:cBhvr>
                                    </p:animEffect>
                                    <p:anim calcmode="lin" valueType="num">
                                      <p:cBhvr>
                                        <p:cTn id="26" dur="500" fill="hold"/>
                                        <p:tgtEl>
                                          <p:spTgt spid="10"/>
                                        </p:tgtEl>
                                        <p:attrNameLst>
                                          <p:attrName>ppt_x</p:attrName>
                                        </p:attrNameLst>
                                      </p:cBhvr>
                                      <p:tavLst>
                                        <p:tav tm="0">
                                          <p:val>
                                            <p:strVal val="#ppt_x"/>
                                          </p:val>
                                        </p:tav>
                                        <p:tav tm="100000">
                                          <p:val>
                                            <p:strVal val="#ppt_x"/>
                                          </p:val>
                                        </p:tav>
                                      </p:tavLst>
                                    </p:anim>
                                    <p:anim calcmode="lin" valueType="num">
                                      <p:cBhvr>
                                        <p:cTn id="27" dur="500" fill="hold"/>
                                        <p:tgtEl>
                                          <p:spTgt spid="10"/>
                                        </p:tgtEl>
                                        <p:attrNameLst>
                                          <p:attrName>ppt_y</p:attrName>
                                        </p:attrNameLst>
                                      </p:cBhvr>
                                      <p:tavLst>
                                        <p:tav tm="0">
                                          <p:val>
                                            <p:strVal val="#ppt_y+.1"/>
                                          </p:val>
                                        </p:tav>
                                        <p:tav tm="100000">
                                          <p:val>
                                            <p:strVal val="#ppt_y"/>
                                          </p:val>
                                        </p:tav>
                                      </p:tavLst>
                                    </p:anim>
                                  </p:childTnLst>
                                </p:cTn>
                              </p:par>
                            </p:childTnLst>
                          </p:cTn>
                        </p:par>
                        <p:par>
                          <p:cTn id="28" fill="hold">
                            <p:stCondLst>
                              <p:cond delay="2500"/>
                            </p:stCondLst>
                            <p:childTnLst>
                              <p:par>
                                <p:cTn id="29" presetID="22" presetClass="entr" presetSubtype="8" fill="hold" grpId="0" nodeType="after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wipe(left)">
                                      <p:cBhvr>
                                        <p:cTn id="31" dur="500"/>
                                        <p:tgtEl>
                                          <p:spTgt spid="11"/>
                                        </p:tgtEl>
                                      </p:cBhvr>
                                    </p:animEffect>
                                  </p:childTnLst>
                                </p:cTn>
                              </p:par>
                            </p:childTnLst>
                          </p:cTn>
                        </p:par>
                        <p:par>
                          <p:cTn id="32" fill="hold">
                            <p:stCondLst>
                              <p:cond delay="3000"/>
                            </p:stCondLst>
                            <p:childTnLst>
                              <p:par>
                                <p:cTn id="33" presetID="42" presetClass="entr" presetSubtype="0" fill="hold" grpId="0" nodeType="after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500"/>
                                        <p:tgtEl>
                                          <p:spTgt spid="12"/>
                                        </p:tgtEl>
                                      </p:cBhvr>
                                    </p:animEffect>
                                    <p:anim calcmode="lin" valueType="num">
                                      <p:cBhvr>
                                        <p:cTn id="36" dur="500" fill="hold"/>
                                        <p:tgtEl>
                                          <p:spTgt spid="12"/>
                                        </p:tgtEl>
                                        <p:attrNameLst>
                                          <p:attrName>ppt_x</p:attrName>
                                        </p:attrNameLst>
                                      </p:cBhvr>
                                      <p:tavLst>
                                        <p:tav tm="0">
                                          <p:val>
                                            <p:strVal val="#ppt_x"/>
                                          </p:val>
                                        </p:tav>
                                        <p:tav tm="100000">
                                          <p:val>
                                            <p:strVal val="#ppt_x"/>
                                          </p:val>
                                        </p:tav>
                                      </p:tavLst>
                                    </p:anim>
                                    <p:anim calcmode="lin" valueType="num">
                                      <p:cBhvr>
                                        <p:cTn id="37" dur="500" fill="hold"/>
                                        <p:tgtEl>
                                          <p:spTgt spid="12"/>
                                        </p:tgtEl>
                                        <p:attrNameLst>
                                          <p:attrName>ppt_y</p:attrName>
                                        </p:attrNameLst>
                                      </p:cBhvr>
                                      <p:tavLst>
                                        <p:tav tm="0">
                                          <p:val>
                                            <p:strVal val="#ppt_y+.1"/>
                                          </p:val>
                                        </p:tav>
                                        <p:tav tm="100000">
                                          <p:val>
                                            <p:strVal val="#ppt_y"/>
                                          </p:val>
                                        </p:tav>
                                      </p:tavLst>
                                    </p:anim>
                                  </p:childTnLst>
                                </p:cTn>
                              </p:par>
                            </p:childTnLst>
                          </p:cTn>
                        </p:par>
                        <p:par>
                          <p:cTn id="38" fill="hold">
                            <p:stCondLst>
                              <p:cond delay="3500"/>
                            </p:stCondLst>
                            <p:childTnLst>
                              <p:par>
                                <p:cTn id="39" presetID="22" presetClass="entr" presetSubtype="8" fill="hold" grpId="0" nodeType="after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wipe(left)">
                                      <p:cBhvr>
                                        <p:cTn id="41" dur="500"/>
                                        <p:tgtEl>
                                          <p:spTgt spid="13"/>
                                        </p:tgtEl>
                                      </p:cBhvr>
                                    </p:animEffect>
                                  </p:childTnLst>
                                </p:cTn>
                              </p:par>
                            </p:childTnLst>
                          </p:cTn>
                        </p:par>
                        <p:par>
                          <p:cTn id="42" fill="hold">
                            <p:stCondLst>
                              <p:cond delay="4000"/>
                            </p:stCondLst>
                            <p:childTnLst>
                              <p:par>
                                <p:cTn id="43" presetID="42" presetClass="entr" presetSubtype="0" fill="hold" grpId="0" nodeType="afterEffect">
                                  <p:stCondLst>
                                    <p:cond delay="0"/>
                                  </p:stCondLst>
                                  <p:childTnLst>
                                    <p:set>
                                      <p:cBhvr>
                                        <p:cTn id="44" dur="1" fill="hold">
                                          <p:stCondLst>
                                            <p:cond delay="0"/>
                                          </p:stCondLst>
                                        </p:cTn>
                                        <p:tgtEl>
                                          <p:spTgt spid="17"/>
                                        </p:tgtEl>
                                        <p:attrNameLst>
                                          <p:attrName>style.visibility</p:attrName>
                                        </p:attrNameLst>
                                      </p:cBhvr>
                                      <p:to>
                                        <p:strVal val="visible"/>
                                      </p:to>
                                    </p:set>
                                    <p:animEffect transition="in" filter="fade">
                                      <p:cBhvr>
                                        <p:cTn id="45" dur="500"/>
                                        <p:tgtEl>
                                          <p:spTgt spid="17"/>
                                        </p:tgtEl>
                                      </p:cBhvr>
                                    </p:animEffect>
                                    <p:anim calcmode="lin" valueType="num">
                                      <p:cBhvr>
                                        <p:cTn id="46" dur="500" fill="hold"/>
                                        <p:tgtEl>
                                          <p:spTgt spid="17"/>
                                        </p:tgtEl>
                                        <p:attrNameLst>
                                          <p:attrName>ppt_x</p:attrName>
                                        </p:attrNameLst>
                                      </p:cBhvr>
                                      <p:tavLst>
                                        <p:tav tm="0">
                                          <p:val>
                                            <p:strVal val="#ppt_x"/>
                                          </p:val>
                                        </p:tav>
                                        <p:tav tm="100000">
                                          <p:val>
                                            <p:strVal val="#ppt_x"/>
                                          </p:val>
                                        </p:tav>
                                      </p:tavLst>
                                    </p:anim>
                                    <p:anim calcmode="lin" valueType="num">
                                      <p:cBhvr>
                                        <p:cTn id="47" dur="500" fill="hold"/>
                                        <p:tgtEl>
                                          <p:spTgt spid="17"/>
                                        </p:tgtEl>
                                        <p:attrNameLst>
                                          <p:attrName>ppt_y</p:attrName>
                                        </p:attrNameLst>
                                      </p:cBhvr>
                                      <p:tavLst>
                                        <p:tav tm="0">
                                          <p:val>
                                            <p:strVal val="#ppt_y+.1"/>
                                          </p:val>
                                        </p:tav>
                                        <p:tav tm="100000">
                                          <p:val>
                                            <p:strVal val="#ppt_y"/>
                                          </p:val>
                                        </p:tav>
                                      </p:tavLst>
                                    </p:anim>
                                  </p:childTnLst>
                                </p:cTn>
                              </p:par>
                            </p:childTnLst>
                          </p:cTn>
                        </p:par>
                        <p:par>
                          <p:cTn id="48" fill="hold">
                            <p:stCondLst>
                              <p:cond delay="4500"/>
                            </p:stCondLst>
                            <p:childTnLst>
                              <p:par>
                                <p:cTn id="49" presetID="52" presetClass="entr" presetSubtype="0" fill="hold" grpId="0" nodeType="afterEffect">
                                  <p:stCondLst>
                                    <p:cond delay="0"/>
                                  </p:stCondLst>
                                  <p:childTnLst>
                                    <p:set>
                                      <p:cBhvr>
                                        <p:cTn id="50" dur="1" fill="hold">
                                          <p:stCondLst>
                                            <p:cond delay="0"/>
                                          </p:stCondLst>
                                        </p:cTn>
                                        <p:tgtEl>
                                          <p:spTgt spid="18"/>
                                        </p:tgtEl>
                                        <p:attrNameLst>
                                          <p:attrName>style.visibility</p:attrName>
                                        </p:attrNameLst>
                                      </p:cBhvr>
                                      <p:to>
                                        <p:strVal val="visible"/>
                                      </p:to>
                                    </p:set>
                                    <p:animScale>
                                      <p:cBhvr>
                                        <p:cTn id="51" dur="500" decel="50000" fill="hold">
                                          <p:stCondLst>
                                            <p:cond delay="0"/>
                                          </p:stCondLst>
                                        </p:cTn>
                                        <p:tgtEl>
                                          <p:spTgt spid="1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52" dur="500" decel="50000" fill="hold">
                                          <p:stCondLst>
                                            <p:cond delay="0"/>
                                          </p:stCondLst>
                                        </p:cTn>
                                        <p:tgtEl>
                                          <p:spTgt spid="18"/>
                                        </p:tgtEl>
                                        <p:attrNameLst>
                                          <p:attrName>ppt_x</p:attrName>
                                          <p:attrName>ppt_y</p:attrName>
                                        </p:attrNameLst>
                                      </p:cBhvr>
                                    </p:animMotion>
                                    <p:animEffect transition="in" filter="fade">
                                      <p:cBhvr>
                                        <p:cTn id="53" dur="500"/>
                                        <p:tgtEl>
                                          <p:spTgt spid="18"/>
                                        </p:tgtEl>
                                      </p:cBhvr>
                                    </p:animEffect>
                                  </p:childTnLst>
                                </p:cTn>
                              </p:par>
                            </p:childTnLst>
                          </p:cTn>
                        </p:par>
                        <p:par>
                          <p:cTn id="54" fill="hold">
                            <p:stCondLst>
                              <p:cond delay="5000"/>
                            </p:stCondLst>
                            <p:childTnLst>
                              <p:par>
                                <p:cTn id="55" presetID="42" presetClass="entr" presetSubtype="0" fill="hold" nodeType="afterEffect">
                                  <p:stCondLst>
                                    <p:cond delay="0"/>
                                  </p:stCondLst>
                                  <p:childTnLst>
                                    <p:set>
                                      <p:cBhvr>
                                        <p:cTn id="56" dur="1" fill="hold">
                                          <p:stCondLst>
                                            <p:cond delay="0"/>
                                          </p:stCondLst>
                                        </p:cTn>
                                        <p:tgtEl>
                                          <p:spTgt spid="19"/>
                                        </p:tgtEl>
                                        <p:attrNameLst>
                                          <p:attrName>style.visibility</p:attrName>
                                        </p:attrNameLst>
                                      </p:cBhvr>
                                      <p:to>
                                        <p:strVal val="visible"/>
                                      </p:to>
                                    </p:set>
                                    <p:animEffect transition="in" filter="fade">
                                      <p:cBhvr>
                                        <p:cTn id="57" dur="500"/>
                                        <p:tgtEl>
                                          <p:spTgt spid="19"/>
                                        </p:tgtEl>
                                      </p:cBhvr>
                                    </p:animEffect>
                                    <p:anim calcmode="lin" valueType="num">
                                      <p:cBhvr>
                                        <p:cTn id="58" dur="500" fill="hold"/>
                                        <p:tgtEl>
                                          <p:spTgt spid="19"/>
                                        </p:tgtEl>
                                        <p:attrNameLst>
                                          <p:attrName>ppt_x</p:attrName>
                                        </p:attrNameLst>
                                      </p:cBhvr>
                                      <p:tavLst>
                                        <p:tav tm="0">
                                          <p:val>
                                            <p:strVal val="#ppt_x"/>
                                          </p:val>
                                        </p:tav>
                                        <p:tav tm="100000">
                                          <p:val>
                                            <p:strVal val="#ppt_x"/>
                                          </p:val>
                                        </p:tav>
                                      </p:tavLst>
                                    </p:anim>
                                    <p:anim calcmode="lin" valueType="num">
                                      <p:cBhvr>
                                        <p:cTn id="59" dur="5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animBg="1"/>
      <p:bldP spid="9" grpId="0"/>
      <p:bldP spid="10" grpId="0" animBg="1"/>
      <p:bldP spid="11" grpId="0"/>
      <p:bldP spid="12" grpId="0" animBg="1"/>
      <p:bldP spid="13" grpId="0"/>
      <p:bldP spid="17" grpId="0" animBg="1"/>
      <p:bldP spid="18"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0DDC4E86-CF13-49C4-8AFD-BE087ED06A4A}"/>
              </a:ext>
            </a:extLst>
          </p:cNvPr>
          <p:cNvSpPr/>
          <p:nvPr/>
        </p:nvSpPr>
        <p:spPr>
          <a:xfrm>
            <a:off x="5266847" y="108711"/>
            <a:ext cx="1658306" cy="923330"/>
          </a:xfrm>
          <a:prstGeom prst="rect">
            <a:avLst/>
          </a:prstGeom>
        </p:spPr>
        <p:txBody>
          <a:bodyPr wrap="square">
            <a:spAutoFit/>
          </a:bodyPr>
          <a:lstStyle/>
          <a:p>
            <a:pPr lvl="0">
              <a:defRPr/>
            </a:pPr>
            <a:r>
              <a:rPr lang="zh-CN" altLang="en-US" sz="5400" b="1" dirty="0">
                <a:solidFill>
                  <a:srgbClr val="C00000"/>
                </a:solidFill>
                <a:cs typeface="+mn-ea"/>
                <a:sym typeface="+mn-lt"/>
              </a:rPr>
              <a:t>其次</a:t>
            </a:r>
          </a:p>
        </p:txBody>
      </p:sp>
      <p:cxnSp>
        <p:nvCxnSpPr>
          <p:cNvPr id="7" name="PA-1022197">
            <a:extLst>
              <a:ext uri="{FF2B5EF4-FFF2-40B4-BE49-F238E27FC236}">
                <a16:creationId xmlns:a16="http://schemas.microsoft.com/office/drawing/2014/main" id="{4982BC02-1276-403D-830B-2CA2ED9285DC}"/>
              </a:ext>
            </a:extLst>
          </p:cNvPr>
          <p:cNvCxnSpPr/>
          <p:nvPr>
            <p:custDataLst>
              <p:tags r:id="rId1"/>
            </p:custDataLst>
          </p:nvPr>
        </p:nvCxnSpPr>
        <p:spPr>
          <a:xfrm>
            <a:off x="670255" y="2602265"/>
            <a:ext cx="0" cy="1817413"/>
          </a:xfrm>
          <a:prstGeom prst="line">
            <a:avLst/>
          </a:prstGeom>
          <a:noFill/>
          <a:ln w="6350" cap="flat" cmpd="sng" algn="ctr">
            <a:solidFill>
              <a:srgbClr val="C00000"/>
            </a:solidFill>
            <a:prstDash val="solid"/>
            <a:miter lim="800000"/>
          </a:ln>
          <a:effectLst/>
        </p:spPr>
      </p:cxnSp>
      <p:sp>
        <p:nvSpPr>
          <p:cNvPr id="9" name="PA-1022200">
            <a:extLst>
              <a:ext uri="{FF2B5EF4-FFF2-40B4-BE49-F238E27FC236}">
                <a16:creationId xmlns:a16="http://schemas.microsoft.com/office/drawing/2014/main" id="{DA06E8C0-F162-4F07-B45A-ED5F62205D7D}"/>
              </a:ext>
            </a:extLst>
          </p:cNvPr>
          <p:cNvSpPr/>
          <p:nvPr>
            <p:custDataLst>
              <p:tags r:id="rId2"/>
            </p:custDataLst>
          </p:nvPr>
        </p:nvSpPr>
        <p:spPr>
          <a:xfrm>
            <a:off x="293915" y="1160603"/>
            <a:ext cx="12144432" cy="461665"/>
          </a:xfrm>
          <a:prstGeom prst="rect">
            <a:avLst/>
          </a:prstGeom>
        </p:spPr>
        <p:txBody>
          <a:bodyPr wrap="square">
            <a:spAutoFit/>
          </a:bodyPr>
          <a:lstStyle/>
          <a:p>
            <a:pPr algn="just" defTabSz="914377"/>
            <a:r>
              <a:rPr lang="zh-CN" altLang="en-US" sz="2400" b="1" dirty="0">
                <a:solidFill>
                  <a:srgbClr val="C00000"/>
                </a:solidFill>
                <a:cs typeface="+mn-ea"/>
                <a:sym typeface="+mn-lt"/>
              </a:rPr>
              <a:t>在党的组织体系中，存在着上级组织与下级组织，它们之间的关系是领导与被领导的关系</a:t>
            </a:r>
          </a:p>
        </p:txBody>
      </p:sp>
      <p:sp>
        <p:nvSpPr>
          <p:cNvPr id="10" name="PA-1022198">
            <a:extLst>
              <a:ext uri="{FF2B5EF4-FFF2-40B4-BE49-F238E27FC236}">
                <a16:creationId xmlns:a16="http://schemas.microsoft.com/office/drawing/2014/main" id="{224EC10C-01B9-4BF9-9934-C3F6F77F0E21}"/>
              </a:ext>
            </a:extLst>
          </p:cNvPr>
          <p:cNvSpPr/>
          <p:nvPr>
            <p:custDataLst>
              <p:tags r:id="rId3"/>
            </p:custDataLst>
          </p:nvPr>
        </p:nvSpPr>
        <p:spPr>
          <a:xfrm>
            <a:off x="414495" y="2878033"/>
            <a:ext cx="511520" cy="511520"/>
          </a:xfrm>
          <a:prstGeom prst="ellipse">
            <a:avLst/>
          </a:prstGeom>
          <a:solidFill>
            <a:srgbClr val="C00000"/>
          </a:solidFill>
          <a:ln w="12700" cap="flat" cmpd="sng" algn="ctr">
            <a:noFill/>
            <a:prstDash val="solid"/>
            <a:miter lim="800000"/>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r>
              <a:rPr kumimoji="0" lang="en-US" altLang="zh-CN" sz="2000" i="0" u="none" strike="noStrike" kern="0" cap="none" spc="0" normalizeH="0" baseline="0" noProof="0" dirty="0">
                <a:ln>
                  <a:noFill/>
                </a:ln>
                <a:solidFill>
                  <a:prstClr val="white"/>
                </a:solidFill>
                <a:effectLst/>
                <a:uLnTx/>
                <a:uFillTx/>
                <a:cs typeface="+mn-ea"/>
                <a:sym typeface="+mn-lt"/>
              </a:rPr>
              <a:t>1</a:t>
            </a:r>
            <a:endParaRPr kumimoji="0" lang="zh-CN" altLang="en-US" sz="2000" i="0" u="none" strike="noStrike" kern="0" cap="none" spc="0" normalizeH="0" baseline="0" noProof="0" dirty="0">
              <a:ln>
                <a:noFill/>
              </a:ln>
              <a:solidFill>
                <a:prstClr val="white"/>
              </a:solidFill>
              <a:effectLst/>
              <a:uLnTx/>
              <a:uFillTx/>
              <a:cs typeface="+mn-ea"/>
              <a:sym typeface="+mn-lt"/>
            </a:endParaRPr>
          </a:p>
        </p:txBody>
      </p:sp>
      <p:sp>
        <p:nvSpPr>
          <p:cNvPr id="11" name="PA-1022200">
            <a:extLst>
              <a:ext uri="{FF2B5EF4-FFF2-40B4-BE49-F238E27FC236}">
                <a16:creationId xmlns:a16="http://schemas.microsoft.com/office/drawing/2014/main" id="{DA06E8C0-F162-4F07-B45A-ED5F62205D7D}"/>
              </a:ext>
            </a:extLst>
          </p:cNvPr>
          <p:cNvSpPr/>
          <p:nvPr>
            <p:custDataLst>
              <p:tags r:id="rId4"/>
            </p:custDataLst>
          </p:nvPr>
        </p:nvSpPr>
        <p:spPr>
          <a:xfrm>
            <a:off x="969726" y="2777622"/>
            <a:ext cx="6360734" cy="683264"/>
          </a:xfrm>
          <a:prstGeom prst="rect">
            <a:avLst/>
          </a:prstGeom>
        </p:spPr>
        <p:txBody>
          <a:bodyPr wrap="square">
            <a:spAutoFit/>
          </a:bodyPr>
          <a:lstStyle/>
          <a:p>
            <a:pPr algn="just" defTabSz="914377">
              <a:lnSpc>
                <a:spcPct val="130000"/>
              </a:lnSpc>
            </a:pPr>
            <a:r>
              <a:rPr lang="zh-CN" altLang="en-US" sz="1600" dirty="0">
                <a:solidFill>
                  <a:prstClr val="black"/>
                </a:solidFill>
                <a:cs typeface="+mn-ea"/>
                <a:sym typeface="+mn-lt"/>
              </a:rPr>
              <a:t>在一般情况下，下级组织要主动向上级组织请示报告工作，要服从上级组织的领导和指挥；</a:t>
            </a:r>
          </a:p>
        </p:txBody>
      </p:sp>
      <p:sp>
        <p:nvSpPr>
          <p:cNvPr id="12" name="PA-1022198">
            <a:extLst>
              <a:ext uri="{FF2B5EF4-FFF2-40B4-BE49-F238E27FC236}">
                <a16:creationId xmlns:a16="http://schemas.microsoft.com/office/drawing/2014/main" id="{224EC10C-01B9-4BF9-9934-C3F6F77F0E21}"/>
              </a:ext>
            </a:extLst>
          </p:cNvPr>
          <p:cNvSpPr/>
          <p:nvPr>
            <p:custDataLst>
              <p:tags r:id="rId5"/>
            </p:custDataLst>
          </p:nvPr>
        </p:nvSpPr>
        <p:spPr>
          <a:xfrm>
            <a:off x="414495" y="3680469"/>
            <a:ext cx="511520" cy="511520"/>
          </a:xfrm>
          <a:prstGeom prst="ellipse">
            <a:avLst/>
          </a:prstGeom>
          <a:solidFill>
            <a:srgbClr val="C00000"/>
          </a:solidFill>
          <a:ln w="12700" cap="flat" cmpd="sng" algn="ctr">
            <a:noFill/>
            <a:prstDash val="solid"/>
            <a:miter lim="800000"/>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r>
              <a:rPr kumimoji="0" lang="en-US" altLang="zh-CN" sz="2000" i="0" u="none" strike="noStrike" kern="0" cap="none" spc="0" normalizeH="0" baseline="0" noProof="0" dirty="0">
                <a:ln>
                  <a:noFill/>
                </a:ln>
                <a:solidFill>
                  <a:prstClr val="white"/>
                </a:solidFill>
                <a:effectLst/>
                <a:uLnTx/>
                <a:uFillTx/>
                <a:cs typeface="+mn-ea"/>
                <a:sym typeface="+mn-lt"/>
              </a:rPr>
              <a:t>2</a:t>
            </a:r>
            <a:endParaRPr kumimoji="0" lang="zh-CN" altLang="en-US" sz="2000" i="0" u="none" strike="noStrike" kern="0" cap="none" spc="0" normalizeH="0" baseline="0" noProof="0" dirty="0">
              <a:ln>
                <a:noFill/>
              </a:ln>
              <a:solidFill>
                <a:prstClr val="white"/>
              </a:solidFill>
              <a:effectLst/>
              <a:uLnTx/>
              <a:uFillTx/>
              <a:cs typeface="+mn-ea"/>
              <a:sym typeface="+mn-lt"/>
            </a:endParaRPr>
          </a:p>
        </p:txBody>
      </p:sp>
      <p:sp>
        <p:nvSpPr>
          <p:cNvPr id="13" name="PA-1022200">
            <a:extLst>
              <a:ext uri="{FF2B5EF4-FFF2-40B4-BE49-F238E27FC236}">
                <a16:creationId xmlns:a16="http://schemas.microsoft.com/office/drawing/2014/main" id="{DA06E8C0-F162-4F07-B45A-ED5F62205D7D}"/>
              </a:ext>
            </a:extLst>
          </p:cNvPr>
          <p:cNvSpPr/>
          <p:nvPr>
            <p:custDataLst>
              <p:tags r:id="rId6"/>
            </p:custDataLst>
          </p:nvPr>
        </p:nvSpPr>
        <p:spPr>
          <a:xfrm>
            <a:off x="969726" y="3570877"/>
            <a:ext cx="6360734" cy="683264"/>
          </a:xfrm>
          <a:prstGeom prst="rect">
            <a:avLst/>
          </a:prstGeom>
        </p:spPr>
        <p:txBody>
          <a:bodyPr wrap="square">
            <a:spAutoFit/>
          </a:bodyPr>
          <a:lstStyle/>
          <a:p>
            <a:pPr algn="just" defTabSz="914377">
              <a:lnSpc>
                <a:spcPct val="130000"/>
              </a:lnSpc>
            </a:pPr>
            <a:r>
              <a:rPr lang="zh-CN" altLang="en-US" sz="1600" dirty="0">
                <a:solidFill>
                  <a:prstClr val="black"/>
                </a:solidFill>
                <a:cs typeface="+mn-ea"/>
                <a:sym typeface="+mn-lt"/>
              </a:rPr>
              <a:t>上级组织也要尊重下级组织，保证下级组织正常地行使职权，相信和激励下级组织的积极性和创造性。</a:t>
            </a:r>
          </a:p>
        </p:txBody>
      </p:sp>
      <p:grpSp>
        <p:nvGrpSpPr>
          <p:cNvPr id="19" name="组合 18"/>
          <p:cNvGrpSpPr/>
          <p:nvPr/>
        </p:nvGrpSpPr>
        <p:grpSpPr>
          <a:xfrm>
            <a:off x="7665223" y="1992742"/>
            <a:ext cx="4098472" cy="3106062"/>
            <a:chOff x="17296331" y="-4034834"/>
            <a:chExt cx="18660219" cy="14074979"/>
          </a:xfrm>
          <a:solidFill>
            <a:srgbClr val="C00000"/>
          </a:solidFill>
        </p:grpSpPr>
        <p:sp>
          <p:nvSpPr>
            <p:cNvPr id="20" name="同侧圆角矩形 19"/>
            <p:cNvSpPr/>
            <p:nvPr/>
          </p:nvSpPr>
          <p:spPr>
            <a:xfrm>
              <a:off x="17296331" y="-4034834"/>
              <a:ext cx="18660219" cy="14074979"/>
            </a:xfrm>
            <a:prstGeom prst="round2SameRect">
              <a:avLst>
                <a:gd name="adj1" fmla="val 0"/>
                <a:gd name="adj2" fmla="val 0"/>
              </a:avLst>
            </a:prstGeom>
            <a:grpFill/>
            <a:ln w="12700" cap="flat" cmpd="sng" algn="ctr">
              <a:noFill/>
              <a:prstDash val="solid"/>
              <a:miter lim="800000"/>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21" name="矩形 20"/>
            <p:cNvSpPr/>
            <p:nvPr/>
          </p:nvSpPr>
          <p:spPr>
            <a:xfrm>
              <a:off x="17828737" y="-3606512"/>
              <a:ext cx="17458722" cy="13249416"/>
            </a:xfrm>
            <a:prstGeom prst="rect">
              <a:avLst/>
            </a:prstGeom>
            <a:grpFill/>
          </p:spPr>
          <p:txBody>
            <a:bodyPr wrap="square">
              <a:spAutoFit/>
            </a:bodyPr>
            <a:lstStyle/>
            <a:p>
              <a:pPr lvl="0" algn="just" defTabSz="914377">
                <a:lnSpc>
                  <a:spcPct val="130000"/>
                </a:lnSpc>
              </a:pPr>
              <a:r>
                <a:rPr lang="zh-CN" altLang="en-US" sz="1600" kern="0" dirty="0">
                  <a:solidFill>
                    <a:schemeClr val="bg1"/>
                  </a:solidFill>
                  <a:cs typeface="+mn-ea"/>
                  <a:sym typeface="+mn-lt"/>
                </a:rPr>
                <a:t>但是当上、下级组织出现意见不一致的情况时，下级服从上级，下级必须坚决执行上级组织的决定。除向再上一级组织报告外，不得公开发表不同意见。可见，请示报告制度作为我们党内的一项重要制度，不仅科学而全面地反映了党内各种矛盾关系及其正确处理的途径，而且也是我们党保持高度一致，发挥党员积极性和创造力的重要途径。</a:t>
              </a:r>
              <a:endParaRPr kumimoji="0" lang="zh-CN" altLang="en-US" sz="1600" i="0" u="none" strike="noStrike" kern="0" cap="none" spc="0" normalizeH="0" baseline="0" noProof="0" dirty="0">
                <a:ln>
                  <a:noFill/>
                </a:ln>
                <a:solidFill>
                  <a:schemeClr val="bg1"/>
                </a:solidFill>
                <a:effectLst/>
                <a:uLnTx/>
                <a:uFillTx/>
                <a:cs typeface="+mn-ea"/>
                <a:sym typeface="+mn-lt"/>
              </a:endParaRPr>
            </a:p>
          </p:txBody>
        </p:sp>
      </p:grpSp>
    </p:spTree>
    <p:extLst>
      <p:ext uri="{BB962C8B-B14F-4D97-AF65-F5344CB8AC3E}">
        <p14:creationId xmlns:p14="http://schemas.microsoft.com/office/powerpoint/2010/main" val="390930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up)">
                                      <p:cBhvr>
                                        <p:cTn id="11" dur="500"/>
                                        <p:tgtEl>
                                          <p:spTgt spid="7"/>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ipe(left)">
                                      <p:cBhvr>
                                        <p:cTn id="15" dur="500"/>
                                        <p:tgtEl>
                                          <p:spTgt spid="9"/>
                                        </p:tgtEl>
                                      </p:cBhvr>
                                    </p:animEffect>
                                  </p:childTnLst>
                                </p:cTn>
                              </p:par>
                            </p:childTnLst>
                          </p:cTn>
                        </p:par>
                        <p:par>
                          <p:cTn id="16" fill="hold">
                            <p:stCondLst>
                              <p:cond delay="1500"/>
                            </p:stCondLst>
                            <p:childTnLst>
                              <p:par>
                                <p:cTn id="17" presetID="42" presetClass="entr" presetSubtype="0" fill="hold" grpId="0"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anim calcmode="lin" valueType="num">
                                      <p:cBhvr>
                                        <p:cTn id="20" dur="500" fill="hold"/>
                                        <p:tgtEl>
                                          <p:spTgt spid="10"/>
                                        </p:tgtEl>
                                        <p:attrNameLst>
                                          <p:attrName>ppt_x</p:attrName>
                                        </p:attrNameLst>
                                      </p:cBhvr>
                                      <p:tavLst>
                                        <p:tav tm="0">
                                          <p:val>
                                            <p:strVal val="#ppt_x"/>
                                          </p:val>
                                        </p:tav>
                                        <p:tav tm="100000">
                                          <p:val>
                                            <p:strVal val="#ppt_x"/>
                                          </p:val>
                                        </p:tav>
                                      </p:tavLst>
                                    </p:anim>
                                    <p:anim calcmode="lin" valueType="num">
                                      <p:cBhvr>
                                        <p:cTn id="21" dur="500" fill="hold"/>
                                        <p:tgtEl>
                                          <p:spTgt spid="10"/>
                                        </p:tgtEl>
                                        <p:attrNameLst>
                                          <p:attrName>ppt_y</p:attrName>
                                        </p:attrNameLst>
                                      </p:cBhvr>
                                      <p:tavLst>
                                        <p:tav tm="0">
                                          <p:val>
                                            <p:strVal val="#ppt_y+.1"/>
                                          </p:val>
                                        </p:tav>
                                        <p:tav tm="100000">
                                          <p:val>
                                            <p:strVal val="#ppt_y"/>
                                          </p:val>
                                        </p:tav>
                                      </p:tavLst>
                                    </p:anim>
                                  </p:childTnLst>
                                </p:cTn>
                              </p:par>
                            </p:childTnLst>
                          </p:cTn>
                        </p:par>
                        <p:par>
                          <p:cTn id="22" fill="hold">
                            <p:stCondLst>
                              <p:cond delay="2000"/>
                            </p:stCondLst>
                            <p:childTnLst>
                              <p:par>
                                <p:cTn id="23" presetID="22" presetClass="entr" presetSubtype="8" fill="hold" grpId="0" nodeType="after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wipe(left)">
                                      <p:cBhvr>
                                        <p:cTn id="25" dur="500"/>
                                        <p:tgtEl>
                                          <p:spTgt spid="11"/>
                                        </p:tgtEl>
                                      </p:cBhvr>
                                    </p:animEffect>
                                  </p:childTnLst>
                                </p:cTn>
                              </p:par>
                            </p:childTnLst>
                          </p:cTn>
                        </p:par>
                        <p:par>
                          <p:cTn id="26" fill="hold">
                            <p:stCondLst>
                              <p:cond delay="2500"/>
                            </p:stCondLst>
                            <p:childTnLst>
                              <p:par>
                                <p:cTn id="27" presetID="42" presetClass="entr" presetSubtype="0" fill="hold" grpId="0" nodeType="after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fade">
                                      <p:cBhvr>
                                        <p:cTn id="29" dur="500"/>
                                        <p:tgtEl>
                                          <p:spTgt spid="12"/>
                                        </p:tgtEl>
                                      </p:cBhvr>
                                    </p:animEffect>
                                    <p:anim calcmode="lin" valueType="num">
                                      <p:cBhvr>
                                        <p:cTn id="30" dur="500" fill="hold"/>
                                        <p:tgtEl>
                                          <p:spTgt spid="12"/>
                                        </p:tgtEl>
                                        <p:attrNameLst>
                                          <p:attrName>ppt_x</p:attrName>
                                        </p:attrNameLst>
                                      </p:cBhvr>
                                      <p:tavLst>
                                        <p:tav tm="0">
                                          <p:val>
                                            <p:strVal val="#ppt_x"/>
                                          </p:val>
                                        </p:tav>
                                        <p:tav tm="100000">
                                          <p:val>
                                            <p:strVal val="#ppt_x"/>
                                          </p:val>
                                        </p:tav>
                                      </p:tavLst>
                                    </p:anim>
                                    <p:anim calcmode="lin" valueType="num">
                                      <p:cBhvr>
                                        <p:cTn id="31" dur="500" fill="hold"/>
                                        <p:tgtEl>
                                          <p:spTgt spid="12"/>
                                        </p:tgtEl>
                                        <p:attrNameLst>
                                          <p:attrName>ppt_y</p:attrName>
                                        </p:attrNameLst>
                                      </p:cBhvr>
                                      <p:tavLst>
                                        <p:tav tm="0">
                                          <p:val>
                                            <p:strVal val="#ppt_y+.1"/>
                                          </p:val>
                                        </p:tav>
                                        <p:tav tm="100000">
                                          <p:val>
                                            <p:strVal val="#ppt_y"/>
                                          </p:val>
                                        </p:tav>
                                      </p:tavLst>
                                    </p:anim>
                                  </p:childTnLst>
                                </p:cTn>
                              </p:par>
                            </p:childTnLst>
                          </p:cTn>
                        </p:par>
                        <p:par>
                          <p:cTn id="32" fill="hold">
                            <p:stCondLst>
                              <p:cond delay="3000"/>
                            </p:stCondLst>
                            <p:childTnLst>
                              <p:par>
                                <p:cTn id="33" presetID="22" presetClass="entr" presetSubtype="8" fill="hold" grpId="0" nodeType="after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wipe(left)">
                                      <p:cBhvr>
                                        <p:cTn id="35" dur="500"/>
                                        <p:tgtEl>
                                          <p:spTgt spid="13"/>
                                        </p:tgtEl>
                                      </p:cBhvr>
                                    </p:animEffect>
                                  </p:childTnLst>
                                </p:cTn>
                              </p:par>
                            </p:childTnLst>
                          </p:cTn>
                        </p:par>
                        <p:par>
                          <p:cTn id="36" fill="hold">
                            <p:stCondLst>
                              <p:cond delay="3500"/>
                            </p:stCondLst>
                            <p:childTnLst>
                              <p:par>
                                <p:cTn id="37" presetID="42" presetClass="entr" presetSubtype="0" fill="hold" nodeType="after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fade">
                                      <p:cBhvr>
                                        <p:cTn id="39" dur="500"/>
                                        <p:tgtEl>
                                          <p:spTgt spid="19"/>
                                        </p:tgtEl>
                                      </p:cBhvr>
                                    </p:animEffect>
                                    <p:anim calcmode="lin" valueType="num">
                                      <p:cBhvr>
                                        <p:cTn id="40" dur="500" fill="hold"/>
                                        <p:tgtEl>
                                          <p:spTgt spid="19"/>
                                        </p:tgtEl>
                                        <p:attrNameLst>
                                          <p:attrName>ppt_x</p:attrName>
                                        </p:attrNameLst>
                                      </p:cBhvr>
                                      <p:tavLst>
                                        <p:tav tm="0">
                                          <p:val>
                                            <p:strVal val="#ppt_x"/>
                                          </p:val>
                                        </p:tav>
                                        <p:tav tm="100000">
                                          <p:val>
                                            <p:strVal val="#ppt_x"/>
                                          </p:val>
                                        </p:tav>
                                      </p:tavLst>
                                    </p:anim>
                                    <p:anim calcmode="lin" valueType="num">
                                      <p:cBhvr>
                                        <p:cTn id="41" dur="5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p:bldP spid="10" grpId="0" animBg="1"/>
      <p:bldP spid="11" grpId="0"/>
      <p:bldP spid="12" grpId="0" animBg="1"/>
      <p:bldP spid="13"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1022164">
            <a:extLst>
              <a:ext uri="{FF2B5EF4-FFF2-40B4-BE49-F238E27FC236}">
                <a16:creationId xmlns:a16="http://schemas.microsoft.com/office/drawing/2014/main" id="{30CD3D81-044E-4F32-B2A5-3C7FFBA5506D}"/>
              </a:ext>
            </a:extLst>
          </p:cNvPr>
          <p:cNvSpPr/>
          <p:nvPr>
            <p:custDataLst>
              <p:tags r:id="rId1"/>
            </p:custDataLst>
          </p:nvPr>
        </p:nvSpPr>
        <p:spPr>
          <a:xfrm>
            <a:off x="2720637" y="3622050"/>
            <a:ext cx="8874463" cy="1422954"/>
          </a:xfrm>
          <a:prstGeom prst="rect">
            <a:avLst/>
          </a:prstGeom>
        </p:spPr>
        <p:txBody>
          <a:bodyPr wrap="square">
            <a:spAutoFit/>
          </a:bodyPr>
          <a:lstStyle/>
          <a:p>
            <a:pPr indent="-171450" algn="just">
              <a:lnSpc>
                <a:spcPct val="150000"/>
              </a:lnSpc>
              <a:buClr>
                <a:srgbClr val="C00000"/>
              </a:buClr>
              <a:buFont typeface="Wingdings" panose="05000000000000000000" pitchFamily="2" charset="2"/>
              <a:buChar char="n"/>
            </a:pPr>
            <a:r>
              <a:rPr lang="zh-CN" altLang="en-US" sz="2000" dirty="0">
                <a:solidFill>
                  <a:prstClr val="black"/>
                </a:solidFill>
                <a:cs typeface="+mn-ea"/>
                <a:sym typeface="+mn-lt"/>
              </a:rPr>
              <a:t>农村党支部对于自己职权范围内的问题，要独立负责地解决。遇有重大问题和超越自己职权范围的问题，必须请示上级党组织。农村党支部还要定期向上级党组织汇报工作，遇有特殊情况应及时报告。</a:t>
            </a:r>
          </a:p>
        </p:txBody>
      </p:sp>
      <p:pic>
        <p:nvPicPr>
          <p:cNvPr id="9" name="图片 8">
            <a:extLst>
              <a:ext uri="{FF2B5EF4-FFF2-40B4-BE49-F238E27FC236}">
                <a16:creationId xmlns:a16="http://schemas.microsoft.com/office/drawing/2014/main" id="{65DB9A10-E040-491B-A6D1-4326A18CE110}"/>
              </a:ext>
            </a:extLst>
          </p:cNvPr>
          <p:cNvPicPr>
            <a:picLocks noChangeAspect="1"/>
          </p:cNvPicPr>
          <p:nvPr/>
        </p:nvPicPr>
        <p:blipFill rotWithShape="1">
          <a:blip r:embed="rId8">
            <a:extLst>
              <a:ext uri="{28A0092B-C50C-407E-A947-70E740481C1C}">
                <a14:useLocalDpi xmlns:a14="http://schemas.microsoft.com/office/drawing/2010/main" val="0"/>
              </a:ext>
            </a:extLst>
          </a:blip>
          <a:srcRect l="10054" t="36546" r="10967" b="25496"/>
          <a:stretch/>
        </p:blipFill>
        <p:spPr>
          <a:xfrm>
            <a:off x="2443051" y="477670"/>
            <a:ext cx="7041320" cy="2603080"/>
          </a:xfrm>
          <a:prstGeom prst="rect">
            <a:avLst/>
          </a:prstGeom>
        </p:spPr>
      </p:pic>
      <p:cxnSp>
        <p:nvCxnSpPr>
          <p:cNvPr id="3" name="PA-1022165">
            <a:extLst>
              <a:ext uri="{FF2B5EF4-FFF2-40B4-BE49-F238E27FC236}">
                <a16:creationId xmlns:a16="http://schemas.microsoft.com/office/drawing/2014/main" id="{3D0F6C06-6385-4C30-A585-2879FE1D6970}"/>
              </a:ext>
            </a:extLst>
          </p:cNvPr>
          <p:cNvCxnSpPr/>
          <p:nvPr>
            <p:custDataLst>
              <p:tags r:id="rId2"/>
            </p:custDataLst>
          </p:nvPr>
        </p:nvCxnSpPr>
        <p:spPr>
          <a:xfrm>
            <a:off x="0" y="2967724"/>
            <a:ext cx="12192000" cy="0"/>
          </a:xfrm>
          <a:prstGeom prst="line">
            <a:avLst/>
          </a:prstGeom>
          <a:noFill/>
          <a:ln w="57150" cap="flat" cmpd="sng" algn="ctr">
            <a:solidFill>
              <a:srgbClr val="C00000"/>
            </a:solidFill>
            <a:prstDash val="solid"/>
            <a:miter lim="800000"/>
          </a:ln>
          <a:effectLst/>
        </p:spPr>
      </p:cxnSp>
      <p:grpSp>
        <p:nvGrpSpPr>
          <p:cNvPr id="4" name="PA-1022166">
            <a:extLst>
              <a:ext uri="{FF2B5EF4-FFF2-40B4-BE49-F238E27FC236}">
                <a16:creationId xmlns:a16="http://schemas.microsoft.com/office/drawing/2014/main" id="{64153F0F-FBEB-441F-886B-271BF32A5377}"/>
              </a:ext>
            </a:extLst>
          </p:cNvPr>
          <p:cNvGrpSpPr/>
          <p:nvPr>
            <p:custDataLst>
              <p:tags r:id="rId3"/>
            </p:custDataLst>
          </p:nvPr>
        </p:nvGrpSpPr>
        <p:grpSpPr>
          <a:xfrm>
            <a:off x="714375" y="3440569"/>
            <a:ext cx="1777662" cy="1777662"/>
            <a:chOff x="657225" y="3594793"/>
            <a:chExt cx="1777662" cy="1777662"/>
          </a:xfrm>
          <a:solidFill>
            <a:srgbClr val="C00000"/>
          </a:solidFill>
        </p:grpSpPr>
        <p:sp>
          <p:nvSpPr>
            <p:cNvPr id="5" name="PA-椭圆 7">
              <a:extLst>
                <a:ext uri="{FF2B5EF4-FFF2-40B4-BE49-F238E27FC236}">
                  <a16:creationId xmlns:a16="http://schemas.microsoft.com/office/drawing/2014/main" id="{3A071CDB-B511-4201-AAD8-290B9D5D9CDB}"/>
                </a:ext>
              </a:extLst>
            </p:cNvPr>
            <p:cNvSpPr/>
            <p:nvPr>
              <p:custDataLst>
                <p:tags r:id="rId4"/>
              </p:custDataLst>
            </p:nvPr>
          </p:nvSpPr>
          <p:spPr>
            <a:xfrm>
              <a:off x="657225" y="3594793"/>
              <a:ext cx="1777662" cy="1777662"/>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i="0" u="none" strike="noStrike" kern="0" cap="none" spc="0" normalizeH="0" baseline="0" noProof="0">
                <a:ln>
                  <a:noFill/>
                </a:ln>
                <a:solidFill>
                  <a:prstClr val="white"/>
                </a:solidFill>
                <a:effectLst/>
                <a:uLnTx/>
                <a:uFillTx/>
                <a:cs typeface="+mn-ea"/>
                <a:sym typeface="+mn-lt"/>
              </a:endParaRPr>
            </a:p>
          </p:txBody>
        </p:sp>
        <p:sp>
          <p:nvSpPr>
            <p:cNvPr id="6" name="PA-椭圆 8">
              <a:extLst>
                <a:ext uri="{FF2B5EF4-FFF2-40B4-BE49-F238E27FC236}">
                  <a16:creationId xmlns:a16="http://schemas.microsoft.com/office/drawing/2014/main" id="{7099A98D-5880-4EEF-A6A0-0B5FA007B4E2}"/>
                </a:ext>
              </a:extLst>
            </p:cNvPr>
            <p:cNvSpPr/>
            <p:nvPr>
              <p:custDataLst>
                <p:tags r:id="rId5"/>
              </p:custDataLst>
            </p:nvPr>
          </p:nvSpPr>
          <p:spPr>
            <a:xfrm>
              <a:off x="885825" y="3823245"/>
              <a:ext cx="1314450" cy="1314450"/>
            </a:xfrm>
            <a:prstGeom prst="ellipse">
              <a:avLst/>
            </a:prstGeom>
            <a:grpFill/>
            <a:ln w="28575" cap="flat" cmpd="sng" algn="ctr">
              <a:solidFill>
                <a:sysClr val="window" lastClr="FFFFFF"/>
              </a:solidFill>
              <a:prstDash val="solid"/>
              <a:miter lim="800000"/>
            </a:ln>
            <a:effectLst/>
          </p:spPr>
          <p:txBody>
            <a:bodyPr rtlCol="0" anchor="ctr"/>
            <a:lstStyle/>
            <a:p>
              <a:pPr lvl="0" algn="ctr">
                <a:defRPr/>
              </a:pPr>
              <a:r>
                <a:rPr lang="zh-CN" altLang="en-US" sz="2800" kern="0" dirty="0">
                  <a:solidFill>
                    <a:prstClr val="white"/>
                  </a:solidFill>
                  <a:cs typeface="+mn-ea"/>
                  <a:sym typeface="+mn-lt"/>
                </a:rPr>
                <a:t>农村</a:t>
              </a:r>
              <a:r>
                <a:rPr lang="zh-CN" altLang="en-US" kern="0" dirty="0">
                  <a:solidFill>
                    <a:prstClr val="white"/>
                  </a:solidFill>
                  <a:cs typeface="+mn-ea"/>
                  <a:sym typeface="+mn-lt"/>
                </a:rPr>
                <a:t>党支部</a:t>
              </a:r>
              <a:endParaRPr kumimoji="0" lang="zh-CN" altLang="en-US" i="0" u="none" strike="noStrike" kern="0" cap="none" spc="0" normalizeH="0" baseline="0" noProof="0" dirty="0">
                <a:ln>
                  <a:noFill/>
                </a:ln>
                <a:solidFill>
                  <a:prstClr val="white"/>
                </a:solidFill>
                <a:effectLst/>
                <a:uLnTx/>
                <a:uFillTx/>
                <a:cs typeface="+mn-ea"/>
                <a:sym typeface="+mn-lt"/>
              </a:endParaRPr>
            </a:p>
          </p:txBody>
        </p:sp>
      </p:grpSp>
    </p:spTree>
    <p:extLst>
      <p:ext uri="{BB962C8B-B14F-4D97-AF65-F5344CB8AC3E}">
        <p14:creationId xmlns:p14="http://schemas.microsoft.com/office/powerpoint/2010/main" val="1751397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childTnLst>
                          </p:cTn>
                        </p:par>
                        <p:par>
                          <p:cTn id="8" fill="hold">
                            <p:stCondLst>
                              <p:cond delay="500"/>
                            </p:stCondLst>
                            <p:childTnLst>
                              <p:par>
                                <p:cTn id="9" presetID="16" presetClass="entr" presetSubtype="21"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barn(inVertical)">
                                      <p:cBhvr>
                                        <p:cTn id="11" dur="500"/>
                                        <p:tgtEl>
                                          <p:spTgt spid="3"/>
                                        </p:tgtEl>
                                      </p:cBhvr>
                                    </p:animEffect>
                                  </p:childTnLst>
                                </p:cTn>
                              </p:par>
                            </p:childTnLst>
                          </p:cTn>
                        </p:par>
                        <p:par>
                          <p:cTn id="12" fill="hold">
                            <p:stCondLst>
                              <p:cond delay="1000"/>
                            </p:stCondLst>
                            <p:childTnLst>
                              <p:par>
                                <p:cTn id="13" presetID="42" presetClass="entr" presetSubtype="0"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anim calcmode="lin" valueType="num">
                                      <p:cBhvr>
                                        <p:cTn id="16" dur="500" fill="hold"/>
                                        <p:tgtEl>
                                          <p:spTgt spid="4"/>
                                        </p:tgtEl>
                                        <p:attrNameLst>
                                          <p:attrName>ppt_x</p:attrName>
                                        </p:attrNameLst>
                                      </p:cBhvr>
                                      <p:tavLst>
                                        <p:tav tm="0">
                                          <p:val>
                                            <p:strVal val="#ppt_x"/>
                                          </p:val>
                                        </p:tav>
                                        <p:tav tm="100000">
                                          <p:val>
                                            <p:strVal val="#ppt_x"/>
                                          </p:val>
                                        </p:tav>
                                      </p:tavLst>
                                    </p:anim>
                                    <p:anim calcmode="lin" valueType="num">
                                      <p:cBhvr>
                                        <p:cTn id="17" dur="500" fill="hold"/>
                                        <p:tgtEl>
                                          <p:spTgt spid="4"/>
                                        </p:tgtEl>
                                        <p:attrNameLst>
                                          <p:attrName>ppt_y</p:attrName>
                                        </p:attrNameLst>
                                      </p:cBhvr>
                                      <p:tavLst>
                                        <p:tav tm="0">
                                          <p:val>
                                            <p:strVal val="#ppt_y+.1"/>
                                          </p:val>
                                        </p:tav>
                                        <p:tav tm="100000">
                                          <p:val>
                                            <p:strVal val="#ppt_y"/>
                                          </p:val>
                                        </p:tav>
                                      </p:tavLst>
                                    </p:anim>
                                  </p:childTnLst>
                                </p:cTn>
                              </p:par>
                            </p:childTnLst>
                          </p:cTn>
                        </p:par>
                        <p:par>
                          <p:cTn id="18" fill="hold">
                            <p:stCondLst>
                              <p:cond delay="1500"/>
                            </p:stCondLst>
                            <p:childTnLst>
                              <p:par>
                                <p:cTn id="19" presetID="10" presetClass="entr" presetSubtype="0" fill="hold" grpId="0" nodeType="after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D8C771D2-52A2-4B28-BD29-5EAE5DEF33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221358" cy="6858000"/>
          </a:xfrm>
          <a:prstGeom prst="rect">
            <a:avLst/>
          </a:prstGeom>
        </p:spPr>
      </p:pic>
      <p:pic>
        <p:nvPicPr>
          <p:cNvPr id="5" name="图片 4">
            <a:extLst>
              <a:ext uri="{FF2B5EF4-FFF2-40B4-BE49-F238E27FC236}">
                <a16:creationId xmlns:a16="http://schemas.microsoft.com/office/drawing/2014/main" id="{ADD78A12-EF64-4FAD-85DE-F5727531B5B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r="3831"/>
          <a:stretch/>
        </p:blipFill>
        <p:spPr>
          <a:xfrm>
            <a:off x="-11707" y="3255764"/>
            <a:ext cx="12203708" cy="3655983"/>
          </a:xfrm>
          <a:prstGeom prst="rect">
            <a:avLst/>
          </a:prstGeom>
        </p:spPr>
      </p:pic>
      <p:sp>
        <p:nvSpPr>
          <p:cNvPr id="13" name="矩形: 圆角 12">
            <a:extLst>
              <a:ext uri="{FF2B5EF4-FFF2-40B4-BE49-F238E27FC236}">
                <a16:creationId xmlns:a16="http://schemas.microsoft.com/office/drawing/2014/main" id="{EFC5C101-3C8A-4259-8CB4-461A4EFA6411}"/>
              </a:ext>
            </a:extLst>
          </p:cNvPr>
          <p:cNvSpPr/>
          <p:nvPr/>
        </p:nvSpPr>
        <p:spPr>
          <a:xfrm>
            <a:off x="2135556" y="3309413"/>
            <a:ext cx="8392041" cy="606660"/>
          </a:xfrm>
          <a:prstGeom prst="roundRect">
            <a:avLst>
              <a:gd name="adj" fmla="val 5000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2" name="图片 1">
            <a:extLst>
              <a:ext uri="{FF2B5EF4-FFF2-40B4-BE49-F238E27FC236}">
                <a16:creationId xmlns:a16="http://schemas.microsoft.com/office/drawing/2014/main" id="{A1F47680-8D95-4D57-9BB1-36136188AF07}"/>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0" y="3482686"/>
            <a:ext cx="2416630" cy="3394791"/>
          </a:xfrm>
          <a:prstGeom prst="rect">
            <a:avLst/>
          </a:prstGeom>
        </p:spPr>
      </p:pic>
      <p:sp>
        <p:nvSpPr>
          <p:cNvPr id="8" name="文本框 7">
            <a:extLst>
              <a:ext uri="{FF2B5EF4-FFF2-40B4-BE49-F238E27FC236}">
                <a16:creationId xmlns:a16="http://schemas.microsoft.com/office/drawing/2014/main" id="{0D11214E-54F6-46D5-ABFF-50BC614ACF4E}"/>
              </a:ext>
            </a:extLst>
          </p:cNvPr>
          <p:cNvSpPr txBox="1"/>
          <p:nvPr/>
        </p:nvSpPr>
        <p:spPr>
          <a:xfrm>
            <a:off x="1138663" y="3198498"/>
            <a:ext cx="10457720" cy="707886"/>
          </a:xfrm>
          <a:prstGeom prst="rect">
            <a:avLst/>
          </a:prstGeom>
          <a:noFill/>
        </p:spPr>
        <p:txBody>
          <a:bodyPr wrap="square" rtlCol="0">
            <a:spAutoFit/>
          </a:bodyPr>
          <a:lstStyle/>
          <a:p>
            <a:pPr algn="ctr"/>
            <a:r>
              <a:rPr lang="zh-CN" altLang="en-US" sz="3900" dirty="0">
                <a:solidFill>
                  <a:schemeClr val="bg1"/>
                </a:solidFill>
                <a:cs typeface="+mn-ea"/>
                <a:sym typeface="+mn-lt"/>
              </a:rPr>
              <a:t>坚持党内生活制度 严格党的组织生活</a:t>
            </a:r>
          </a:p>
        </p:txBody>
      </p:sp>
      <p:sp>
        <p:nvSpPr>
          <p:cNvPr id="9" name="文本框 8">
            <a:extLst>
              <a:ext uri="{FF2B5EF4-FFF2-40B4-BE49-F238E27FC236}">
                <a16:creationId xmlns:a16="http://schemas.microsoft.com/office/drawing/2014/main" id="{CCFAAFFF-FA38-4336-9362-748B1A78DF76}"/>
              </a:ext>
            </a:extLst>
          </p:cNvPr>
          <p:cNvSpPr txBox="1"/>
          <p:nvPr/>
        </p:nvSpPr>
        <p:spPr>
          <a:xfrm>
            <a:off x="4037351" y="4598966"/>
            <a:ext cx="1826141" cy="338554"/>
          </a:xfrm>
          <a:prstGeom prst="rect">
            <a:avLst/>
          </a:prstGeom>
          <a:noFill/>
        </p:spPr>
        <p:txBody>
          <a:bodyPr wrap="none" rtlCol="0">
            <a:spAutoFit/>
            <a:scene3d>
              <a:camera prst="orthographicFront"/>
              <a:lightRig rig="threePt" dir="t"/>
            </a:scene3d>
            <a:sp3d contourW="12700"/>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600" i="0" u="none" strike="noStrike" kern="0" cap="none" spc="0" normalizeH="0" baseline="0" noProof="0" dirty="0">
                <a:ln>
                  <a:noFill/>
                </a:ln>
                <a:solidFill>
                  <a:schemeClr val="bg2">
                    <a:lumMod val="25000"/>
                  </a:schemeClr>
                </a:solidFill>
                <a:effectLst/>
                <a:uLnTx/>
                <a:uFillTx/>
                <a:cs typeface="+mn-ea"/>
                <a:sym typeface="+mn-lt"/>
              </a:rPr>
              <a:t>汇报人：您的名字</a:t>
            </a:r>
          </a:p>
        </p:txBody>
      </p:sp>
      <p:sp>
        <p:nvSpPr>
          <p:cNvPr id="10" name="文本框 9">
            <a:extLst>
              <a:ext uri="{FF2B5EF4-FFF2-40B4-BE49-F238E27FC236}">
                <a16:creationId xmlns:a16="http://schemas.microsoft.com/office/drawing/2014/main" id="{5C146742-5D48-4E32-9D84-65C6D184A306}"/>
              </a:ext>
            </a:extLst>
          </p:cNvPr>
          <p:cNvSpPr txBox="1"/>
          <p:nvPr/>
        </p:nvSpPr>
        <p:spPr>
          <a:xfrm>
            <a:off x="6416184" y="4613033"/>
            <a:ext cx="1858201" cy="338554"/>
          </a:xfrm>
          <a:prstGeom prst="rect">
            <a:avLst/>
          </a:prstGeom>
          <a:noFill/>
        </p:spPr>
        <p:txBody>
          <a:bodyPr wrap="none" rtlCol="0">
            <a:spAutoFit/>
            <a:scene3d>
              <a:camera prst="orthographicFront"/>
              <a:lightRig rig="threePt" dir="t"/>
            </a:scene3d>
            <a:sp3d contourW="12700"/>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600" i="0" u="none" strike="noStrike" kern="0" cap="none" spc="0" normalizeH="0" baseline="0" noProof="0" dirty="0">
                <a:ln>
                  <a:noFill/>
                </a:ln>
                <a:solidFill>
                  <a:schemeClr val="bg2">
                    <a:lumMod val="25000"/>
                  </a:schemeClr>
                </a:solidFill>
                <a:effectLst/>
                <a:uLnTx/>
                <a:uFillTx/>
                <a:cs typeface="+mn-ea"/>
                <a:sym typeface="+mn-lt"/>
              </a:rPr>
              <a:t>时间：</a:t>
            </a:r>
            <a:r>
              <a:rPr kumimoji="0" lang="en-US" altLang="zh-CN" sz="1600" i="0" u="none" strike="noStrike" kern="0" cap="none" spc="0" normalizeH="0" baseline="0" noProof="0" dirty="0">
                <a:ln>
                  <a:noFill/>
                </a:ln>
                <a:solidFill>
                  <a:schemeClr val="bg2">
                    <a:lumMod val="25000"/>
                  </a:schemeClr>
                </a:solidFill>
                <a:effectLst/>
                <a:uLnTx/>
                <a:uFillTx/>
                <a:cs typeface="+mn-ea"/>
                <a:sym typeface="+mn-lt"/>
              </a:rPr>
              <a:t>202X.12.XX</a:t>
            </a:r>
            <a:endParaRPr kumimoji="0" lang="zh-CN" altLang="en-US" sz="1600" i="0" u="none" strike="noStrike" kern="0" cap="none" spc="0" normalizeH="0" baseline="0" noProof="0" dirty="0">
              <a:ln>
                <a:noFill/>
              </a:ln>
              <a:solidFill>
                <a:schemeClr val="bg2">
                  <a:lumMod val="25000"/>
                </a:schemeClr>
              </a:solidFill>
              <a:effectLst/>
              <a:uLnTx/>
              <a:uFillTx/>
              <a:cs typeface="+mn-ea"/>
              <a:sym typeface="+mn-lt"/>
            </a:endParaRPr>
          </a:p>
        </p:txBody>
      </p:sp>
      <p:sp>
        <p:nvSpPr>
          <p:cNvPr id="11" name="矩形 10">
            <a:extLst>
              <a:ext uri="{FF2B5EF4-FFF2-40B4-BE49-F238E27FC236}">
                <a16:creationId xmlns:a16="http://schemas.microsoft.com/office/drawing/2014/main" id="{6566B1DC-F707-462C-A7DA-37F8C73E2E0A}"/>
              </a:ext>
            </a:extLst>
          </p:cNvPr>
          <p:cNvSpPr/>
          <p:nvPr/>
        </p:nvSpPr>
        <p:spPr>
          <a:xfrm>
            <a:off x="2015648" y="1736843"/>
            <a:ext cx="8392041" cy="1323439"/>
          </a:xfrm>
          <a:prstGeom prst="rect">
            <a:avLst/>
          </a:prstGeom>
        </p:spPr>
        <p:txBody>
          <a:bodyPr wrap="none">
            <a:spAutoFit/>
          </a:bodyPr>
          <a:lstStyle/>
          <a:p>
            <a:r>
              <a:rPr lang="zh-CN" altLang="en-US" sz="8000" dirty="0">
                <a:solidFill>
                  <a:srgbClr val="C00000"/>
                </a:solidFill>
                <a:cs typeface="+mn-ea"/>
                <a:sym typeface="+mn-lt"/>
              </a:rPr>
              <a:t>党的组织生活制度</a:t>
            </a:r>
            <a:endParaRPr lang="zh-CN" altLang="en-US" sz="8000" dirty="0">
              <a:cs typeface="+mn-ea"/>
              <a:sym typeface="+mn-lt"/>
            </a:endParaRPr>
          </a:p>
        </p:txBody>
      </p:sp>
      <p:pic>
        <p:nvPicPr>
          <p:cNvPr id="14" name="图片 13">
            <a:extLst>
              <a:ext uri="{FF2B5EF4-FFF2-40B4-BE49-F238E27FC236}">
                <a16:creationId xmlns:a16="http://schemas.microsoft.com/office/drawing/2014/main" id="{C5CAEA2D-C3FF-4FDE-8DE1-6C0BDA09DD6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864559" y="4116793"/>
            <a:ext cx="6492240" cy="511667"/>
          </a:xfrm>
          <a:prstGeom prst="rect">
            <a:avLst/>
          </a:prstGeom>
        </p:spPr>
      </p:pic>
      <p:pic>
        <p:nvPicPr>
          <p:cNvPr id="15" name="图片 14">
            <a:extLst>
              <a:ext uri="{FF2B5EF4-FFF2-40B4-BE49-F238E27FC236}">
                <a16:creationId xmlns:a16="http://schemas.microsoft.com/office/drawing/2014/main" id="{8C9D9D90-DB90-48E6-9D70-77F5125DD3B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663852" y="499032"/>
            <a:ext cx="3306037" cy="1480315"/>
          </a:xfrm>
          <a:prstGeom prst="rect">
            <a:avLst/>
          </a:prstGeom>
        </p:spPr>
      </p:pic>
      <p:pic>
        <p:nvPicPr>
          <p:cNvPr id="12" name="图片 11">
            <a:extLst>
              <a:ext uri="{FF2B5EF4-FFF2-40B4-BE49-F238E27FC236}">
                <a16:creationId xmlns:a16="http://schemas.microsoft.com/office/drawing/2014/main" id="{4E5AF253-CCF2-E761-9DA0-BF1181DD8917}"/>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7867203" y="3612743"/>
            <a:ext cx="4601144" cy="4601144"/>
          </a:xfrm>
          <a:prstGeom prst="rect">
            <a:avLst/>
          </a:prstGeom>
        </p:spPr>
      </p:pic>
      <p:pic>
        <p:nvPicPr>
          <p:cNvPr id="16" name="图片 15">
            <a:extLst>
              <a:ext uri="{FF2B5EF4-FFF2-40B4-BE49-F238E27FC236}">
                <a16:creationId xmlns:a16="http://schemas.microsoft.com/office/drawing/2014/main" id="{9F211F2A-C312-82F9-D5E1-868F150F5AC5}"/>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flipH="1">
            <a:off x="9339" y="-695"/>
            <a:ext cx="3678859" cy="1650901"/>
          </a:xfrm>
          <a:prstGeom prst="rect">
            <a:avLst/>
          </a:prstGeom>
        </p:spPr>
      </p:pic>
      <p:pic>
        <p:nvPicPr>
          <p:cNvPr id="17" name="图片 16">
            <a:extLst>
              <a:ext uri="{FF2B5EF4-FFF2-40B4-BE49-F238E27FC236}">
                <a16:creationId xmlns:a16="http://schemas.microsoft.com/office/drawing/2014/main" id="{F14C4E37-2B68-706C-3057-BD0DF242D032}"/>
              </a:ext>
            </a:extLst>
          </p:cNvPr>
          <p:cNvPicPr>
            <a:picLocks noChangeAspect="1"/>
          </p:cNvPicPr>
          <p:nvPr/>
        </p:nvPicPr>
        <p:blipFill>
          <a:blip r:embed="rId9">
            <a:extLst>
              <a:ext uri="{28A0092B-C50C-407E-A947-70E740481C1C}">
                <a14:useLocalDpi xmlns:a14="http://schemas.microsoft.com/office/drawing/2010/main" val="0"/>
              </a:ext>
            </a:extLst>
          </a:blip>
          <a:srcRect l="1869" r="1869"/>
          <a:stretch/>
        </p:blipFill>
        <p:spPr>
          <a:xfrm>
            <a:off x="5379602" y="262009"/>
            <a:ext cx="1424980" cy="1480315"/>
          </a:xfrm>
          <a:prstGeom prst="rect">
            <a:avLst/>
          </a:prstGeom>
          <a:effectLst>
            <a:outerShdw blurRad="76200" dist="50800" dir="5400000" algn="t" rotWithShape="0">
              <a:prstClr val="black">
                <a:alpha val="40000"/>
              </a:prstClr>
            </a:outerShdw>
          </a:effectLst>
        </p:spPr>
      </p:pic>
    </p:spTree>
    <p:extLst>
      <p:ext uri="{BB962C8B-B14F-4D97-AF65-F5344CB8AC3E}">
        <p14:creationId xmlns:p14="http://schemas.microsoft.com/office/powerpoint/2010/main" val="1594512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22" presetClass="entr" presetSubtype="4" fill="hold" nodeType="after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wipe(down)">
                                      <p:cBhvr>
                                        <p:cTn id="13" dur="750"/>
                                        <p:tgtEl>
                                          <p:spTgt spid="12"/>
                                        </p:tgtEl>
                                      </p:cBhvr>
                                    </p:animEffect>
                                  </p:childTnLst>
                                </p:cTn>
                              </p:par>
                            </p:childTnLst>
                          </p:cTn>
                        </p:par>
                        <p:par>
                          <p:cTn id="14" fill="hold">
                            <p:stCondLst>
                              <p:cond delay="1250"/>
                            </p:stCondLst>
                            <p:childTnLst>
                              <p:par>
                                <p:cTn id="15" presetID="22" presetClass="entr" presetSubtype="8" fill="hold" nodeType="after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wipe(left)">
                                      <p:cBhvr>
                                        <p:cTn id="17" dur="750"/>
                                        <p:tgtEl>
                                          <p:spTgt spid="16"/>
                                        </p:tgtEl>
                                      </p:cBhvr>
                                    </p:animEffect>
                                  </p:childTnLst>
                                </p:cTn>
                              </p:par>
                            </p:childTnLst>
                          </p:cTn>
                        </p:par>
                        <p:par>
                          <p:cTn id="18" fill="hold">
                            <p:stCondLst>
                              <p:cond delay="2000"/>
                            </p:stCondLst>
                            <p:childTnLst>
                              <p:par>
                                <p:cTn id="19" presetID="53" presetClass="entr" presetSubtype="16" fill="hold" nodeType="afterEffect">
                                  <p:stCondLst>
                                    <p:cond delay="0"/>
                                  </p:stCondLst>
                                  <p:childTnLst>
                                    <p:set>
                                      <p:cBhvr>
                                        <p:cTn id="20" dur="1" fill="hold">
                                          <p:stCondLst>
                                            <p:cond delay="0"/>
                                          </p:stCondLst>
                                        </p:cTn>
                                        <p:tgtEl>
                                          <p:spTgt spid="17"/>
                                        </p:tgtEl>
                                        <p:attrNameLst>
                                          <p:attrName>style.visibility</p:attrName>
                                        </p:attrNameLst>
                                      </p:cBhvr>
                                      <p:to>
                                        <p:strVal val="visible"/>
                                      </p:to>
                                    </p:set>
                                    <p:anim calcmode="lin" valueType="num">
                                      <p:cBhvr>
                                        <p:cTn id="21" dur="750" fill="hold"/>
                                        <p:tgtEl>
                                          <p:spTgt spid="17"/>
                                        </p:tgtEl>
                                        <p:attrNameLst>
                                          <p:attrName>ppt_w</p:attrName>
                                        </p:attrNameLst>
                                      </p:cBhvr>
                                      <p:tavLst>
                                        <p:tav tm="0">
                                          <p:val>
                                            <p:fltVal val="0"/>
                                          </p:val>
                                        </p:tav>
                                        <p:tav tm="100000">
                                          <p:val>
                                            <p:strVal val="#ppt_w"/>
                                          </p:val>
                                        </p:tav>
                                      </p:tavLst>
                                    </p:anim>
                                    <p:anim calcmode="lin" valueType="num">
                                      <p:cBhvr>
                                        <p:cTn id="22" dur="750" fill="hold"/>
                                        <p:tgtEl>
                                          <p:spTgt spid="17"/>
                                        </p:tgtEl>
                                        <p:attrNameLst>
                                          <p:attrName>ppt_h</p:attrName>
                                        </p:attrNameLst>
                                      </p:cBhvr>
                                      <p:tavLst>
                                        <p:tav tm="0">
                                          <p:val>
                                            <p:fltVal val="0"/>
                                          </p:val>
                                        </p:tav>
                                        <p:tav tm="100000">
                                          <p:val>
                                            <p:strVal val="#ppt_h"/>
                                          </p:val>
                                        </p:tav>
                                      </p:tavLst>
                                    </p:anim>
                                    <p:animEffect transition="in" filter="fade">
                                      <p:cBhvr>
                                        <p:cTn id="23" dur="750"/>
                                        <p:tgtEl>
                                          <p:spTgt spid="17"/>
                                        </p:tgtEl>
                                      </p:cBhvr>
                                    </p:animEffect>
                                  </p:childTnLst>
                                </p:cTn>
                              </p:par>
                            </p:childTnLst>
                          </p:cTn>
                        </p:par>
                        <p:par>
                          <p:cTn id="24" fill="hold">
                            <p:stCondLst>
                              <p:cond delay="2750"/>
                            </p:stCondLst>
                            <p:childTnLst>
                              <p:par>
                                <p:cTn id="25" presetID="22" presetClass="entr" presetSubtype="4" fill="hold" nodeType="after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wipe(down)">
                                      <p:cBhvr>
                                        <p:cTn id="27" dur="500"/>
                                        <p:tgtEl>
                                          <p:spTgt spid="5"/>
                                        </p:tgtEl>
                                      </p:cBhvr>
                                    </p:animEffect>
                                  </p:childTnLst>
                                </p:cTn>
                              </p:par>
                            </p:childTnLst>
                          </p:cTn>
                        </p:par>
                        <p:par>
                          <p:cTn id="28" fill="hold">
                            <p:stCondLst>
                              <p:cond delay="3250"/>
                            </p:stCondLst>
                            <p:childTnLst>
                              <p:par>
                                <p:cTn id="29" presetID="2" presetClass="entr" presetSubtype="6" fill="hold" nodeType="afterEffect">
                                  <p:stCondLst>
                                    <p:cond delay="0"/>
                                  </p:stCondLst>
                                  <p:childTnLst>
                                    <p:set>
                                      <p:cBhvr>
                                        <p:cTn id="30" dur="1" fill="hold">
                                          <p:stCondLst>
                                            <p:cond delay="0"/>
                                          </p:stCondLst>
                                        </p:cTn>
                                        <p:tgtEl>
                                          <p:spTgt spid="15"/>
                                        </p:tgtEl>
                                        <p:attrNameLst>
                                          <p:attrName>style.visibility</p:attrName>
                                        </p:attrNameLst>
                                      </p:cBhvr>
                                      <p:to>
                                        <p:strVal val="visible"/>
                                      </p:to>
                                    </p:set>
                                    <p:anim calcmode="lin" valueType="num">
                                      <p:cBhvr additive="base">
                                        <p:cTn id="31" dur="500" fill="hold"/>
                                        <p:tgtEl>
                                          <p:spTgt spid="15"/>
                                        </p:tgtEl>
                                        <p:attrNameLst>
                                          <p:attrName>ppt_x</p:attrName>
                                        </p:attrNameLst>
                                      </p:cBhvr>
                                      <p:tavLst>
                                        <p:tav tm="0">
                                          <p:val>
                                            <p:strVal val="1+#ppt_w/2"/>
                                          </p:val>
                                        </p:tav>
                                        <p:tav tm="100000">
                                          <p:val>
                                            <p:strVal val="#ppt_x"/>
                                          </p:val>
                                        </p:tav>
                                      </p:tavLst>
                                    </p:anim>
                                    <p:anim calcmode="lin" valueType="num">
                                      <p:cBhvr additive="base">
                                        <p:cTn id="32" dur="500" fill="hold"/>
                                        <p:tgtEl>
                                          <p:spTgt spid="15"/>
                                        </p:tgtEl>
                                        <p:attrNameLst>
                                          <p:attrName>ppt_y</p:attrName>
                                        </p:attrNameLst>
                                      </p:cBhvr>
                                      <p:tavLst>
                                        <p:tav tm="0">
                                          <p:val>
                                            <p:strVal val="1+#ppt_h/2"/>
                                          </p:val>
                                        </p:tav>
                                        <p:tav tm="100000">
                                          <p:val>
                                            <p:strVal val="#ppt_y"/>
                                          </p:val>
                                        </p:tav>
                                      </p:tavLst>
                                    </p:anim>
                                  </p:childTnLst>
                                </p:cTn>
                              </p:par>
                            </p:childTnLst>
                          </p:cTn>
                        </p:par>
                        <p:par>
                          <p:cTn id="33" fill="hold">
                            <p:stCondLst>
                              <p:cond delay="3750"/>
                            </p:stCondLst>
                            <p:childTnLst>
                              <p:par>
                                <p:cTn id="34" presetID="56" presetClass="entr" presetSubtype="0" fill="hold" grpId="0" nodeType="afterEffect">
                                  <p:stCondLst>
                                    <p:cond delay="0"/>
                                  </p:stCondLst>
                                  <p:iterate type="lt">
                                    <p:tmPct val="10000"/>
                                  </p:iterate>
                                  <p:childTnLst>
                                    <p:set>
                                      <p:cBhvr>
                                        <p:cTn id="35" dur="1" fill="hold">
                                          <p:stCondLst>
                                            <p:cond delay="0"/>
                                          </p:stCondLst>
                                        </p:cTn>
                                        <p:tgtEl>
                                          <p:spTgt spid="11"/>
                                        </p:tgtEl>
                                        <p:attrNameLst>
                                          <p:attrName>style.visibility</p:attrName>
                                        </p:attrNameLst>
                                      </p:cBhvr>
                                      <p:to>
                                        <p:strVal val="visible"/>
                                      </p:to>
                                    </p:set>
                                    <p:anim by="(-#ppt_w*2)" calcmode="lin" valueType="num">
                                      <p:cBhvr rctx="PPT">
                                        <p:cTn id="36" dur="250" autoRev="1" fill="hold">
                                          <p:stCondLst>
                                            <p:cond delay="0"/>
                                          </p:stCondLst>
                                        </p:cTn>
                                        <p:tgtEl>
                                          <p:spTgt spid="11"/>
                                        </p:tgtEl>
                                        <p:attrNameLst>
                                          <p:attrName>ppt_w</p:attrName>
                                        </p:attrNameLst>
                                      </p:cBhvr>
                                    </p:anim>
                                    <p:anim by="(#ppt_w*0.50)" calcmode="lin" valueType="num">
                                      <p:cBhvr>
                                        <p:cTn id="37" dur="250" decel="50000" autoRev="1" fill="hold">
                                          <p:stCondLst>
                                            <p:cond delay="0"/>
                                          </p:stCondLst>
                                        </p:cTn>
                                        <p:tgtEl>
                                          <p:spTgt spid="11"/>
                                        </p:tgtEl>
                                        <p:attrNameLst>
                                          <p:attrName>ppt_x</p:attrName>
                                        </p:attrNameLst>
                                      </p:cBhvr>
                                    </p:anim>
                                    <p:anim from="(-#ppt_h/2)" to="(#ppt_y)" calcmode="lin" valueType="num">
                                      <p:cBhvr>
                                        <p:cTn id="38" dur="500" fill="hold">
                                          <p:stCondLst>
                                            <p:cond delay="0"/>
                                          </p:stCondLst>
                                        </p:cTn>
                                        <p:tgtEl>
                                          <p:spTgt spid="11"/>
                                        </p:tgtEl>
                                        <p:attrNameLst>
                                          <p:attrName>ppt_y</p:attrName>
                                        </p:attrNameLst>
                                      </p:cBhvr>
                                    </p:anim>
                                    <p:animRot by="21600000">
                                      <p:cBhvr>
                                        <p:cTn id="39" dur="500" fill="hold">
                                          <p:stCondLst>
                                            <p:cond delay="0"/>
                                          </p:stCondLst>
                                        </p:cTn>
                                        <p:tgtEl>
                                          <p:spTgt spid="11"/>
                                        </p:tgtEl>
                                        <p:attrNameLst>
                                          <p:attrName>r</p:attrName>
                                        </p:attrNameLst>
                                      </p:cBhvr>
                                    </p:animRot>
                                  </p:childTnLst>
                                </p:cTn>
                              </p:par>
                            </p:childTnLst>
                          </p:cTn>
                        </p:par>
                        <p:par>
                          <p:cTn id="40" fill="hold">
                            <p:stCondLst>
                              <p:cond delay="4600"/>
                            </p:stCondLst>
                            <p:childTnLst>
                              <p:par>
                                <p:cTn id="41" presetID="16" presetClass="entr" presetSubtype="21" fill="hold" grpId="0" nodeType="afterEffect">
                                  <p:stCondLst>
                                    <p:cond delay="0"/>
                                  </p:stCondLst>
                                  <p:childTnLst>
                                    <p:set>
                                      <p:cBhvr>
                                        <p:cTn id="42" dur="1" fill="hold">
                                          <p:stCondLst>
                                            <p:cond delay="0"/>
                                          </p:stCondLst>
                                        </p:cTn>
                                        <p:tgtEl>
                                          <p:spTgt spid="13"/>
                                        </p:tgtEl>
                                        <p:attrNameLst>
                                          <p:attrName>style.visibility</p:attrName>
                                        </p:attrNameLst>
                                      </p:cBhvr>
                                      <p:to>
                                        <p:strVal val="visible"/>
                                      </p:to>
                                    </p:set>
                                    <p:animEffect transition="in" filter="barn(inVertical)">
                                      <p:cBhvr>
                                        <p:cTn id="43" dur="500"/>
                                        <p:tgtEl>
                                          <p:spTgt spid="13"/>
                                        </p:tgtEl>
                                      </p:cBhvr>
                                    </p:animEffect>
                                  </p:childTnLst>
                                </p:cTn>
                              </p:par>
                            </p:childTnLst>
                          </p:cTn>
                        </p:par>
                        <p:par>
                          <p:cTn id="44" fill="hold">
                            <p:stCondLst>
                              <p:cond delay="5100"/>
                            </p:stCondLst>
                            <p:childTnLst>
                              <p:par>
                                <p:cTn id="45" presetID="22" presetClass="entr" presetSubtype="8" fill="hold" grpId="0" nodeType="afterEffect">
                                  <p:stCondLst>
                                    <p:cond delay="0"/>
                                  </p:stCondLst>
                                  <p:childTnLst>
                                    <p:set>
                                      <p:cBhvr>
                                        <p:cTn id="46" dur="1" fill="hold">
                                          <p:stCondLst>
                                            <p:cond delay="0"/>
                                          </p:stCondLst>
                                        </p:cTn>
                                        <p:tgtEl>
                                          <p:spTgt spid="8"/>
                                        </p:tgtEl>
                                        <p:attrNameLst>
                                          <p:attrName>style.visibility</p:attrName>
                                        </p:attrNameLst>
                                      </p:cBhvr>
                                      <p:to>
                                        <p:strVal val="visible"/>
                                      </p:to>
                                    </p:set>
                                    <p:animEffect transition="in" filter="wipe(left)">
                                      <p:cBhvr>
                                        <p:cTn id="47" dur="500"/>
                                        <p:tgtEl>
                                          <p:spTgt spid="8"/>
                                        </p:tgtEl>
                                      </p:cBhvr>
                                    </p:animEffect>
                                  </p:childTnLst>
                                </p:cTn>
                              </p:par>
                            </p:childTnLst>
                          </p:cTn>
                        </p:par>
                        <p:par>
                          <p:cTn id="48" fill="hold">
                            <p:stCondLst>
                              <p:cond delay="5600"/>
                            </p:stCondLst>
                            <p:childTnLst>
                              <p:par>
                                <p:cTn id="49" presetID="53" presetClass="entr" presetSubtype="16" fill="hold" nodeType="afterEffect">
                                  <p:stCondLst>
                                    <p:cond delay="0"/>
                                  </p:stCondLst>
                                  <p:childTnLst>
                                    <p:set>
                                      <p:cBhvr>
                                        <p:cTn id="50" dur="1" fill="hold">
                                          <p:stCondLst>
                                            <p:cond delay="0"/>
                                          </p:stCondLst>
                                        </p:cTn>
                                        <p:tgtEl>
                                          <p:spTgt spid="14"/>
                                        </p:tgtEl>
                                        <p:attrNameLst>
                                          <p:attrName>style.visibility</p:attrName>
                                        </p:attrNameLst>
                                      </p:cBhvr>
                                      <p:to>
                                        <p:strVal val="visible"/>
                                      </p:to>
                                    </p:set>
                                    <p:anim calcmode="lin" valueType="num">
                                      <p:cBhvr>
                                        <p:cTn id="51" dur="500" fill="hold"/>
                                        <p:tgtEl>
                                          <p:spTgt spid="14"/>
                                        </p:tgtEl>
                                        <p:attrNameLst>
                                          <p:attrName>ppt_w</p:attrName>
                                        </p:attrNameLst>
                                      </p:cBhvr>
                                      <p:tavLst>
                                        <p:tav tm="0">
                                          <p:val>
                                            <p:fltVal val="0"/>
                                          </p:val>
                                        </p:tav>
                                        <p:tav tm="100000">
                                          <p:val>
                                            <p:strVal val="#ppt_w"/>
                                          </p:val>
                                        </p:tav>
                                      </p:tavLst>
                                    </p:anim>
                                    <p:anim calcmode="lin" valueType="num">
                                      <p:cBhvr>
                                        <p:cTn id="52" dur="500" fill="hold"/>
                                        <p:tgtEl>
                                          <p:spTgt spid="14"/>
                                        </p:tgtEl>
                                        <p:attrNameLst>
                                          <p:attrName>ppt_h</p:attrName>
                                        </p:attrNameLst>
                                      </p:cBhvr>
                                      <p:tavLst>
                                        <p:tav tm="0">
                                          <p:val>
                                            <p:fltVal val="0"/>
                                          </p:val>
                                        </p:tav>
                                        <p:tav tm="100000">
                                          <p:val>
                                            <p:strVal val="#ppt_h"/>
                                          </p:val>
                                        </p:tav>
                                      </p:tavLst>
                                    </p:anim>
                                    <p:animEffect transition="in" filter="fade">
                                      <p:cBhvr>
                                        <p:cTn id="53" dur="500"/>
                                        <p:tgtEl>
                                          <p:spTgt spid="14"/>
                                        </p:tgtEl>
                                      </p:cBhvr>
                                    </p:animEffect>
                                  </p:childTnLst>
                                </p:cTn>
                              </p:par>
                            </p:childTnLst>
                          </p:cTn>
                        </p:par>
                        <p:par>
                          <p:cTn id="54" fill="hold">
                            <p:stCondLst>
                              <p:cond delay="6100"/>
                            </p:stCondLst>
                            <p:childTnLst>
                              <p:par>
                                <p:cTn id="55" presetID="42" presetClass="entr" presetSubtype="0" fill="hold" grpId="0" nodeType="afterEffect">
                                  <p:stCondLst>
                                    <p:cond delay="0"/>
                                  </p:stCondLst>
                                  <p:childTnLst>
                                    <p:set>
                                      <p:cBhvr>
                                        <p:cTn id="56" dur="1" fill="hold">
                                          <p:stCondLst>
                                            <p:cond delay="0"/>
                                          </p:stCondLst>
                                        </p:cTn>
                                        <p:tgtEl>
                                          <p:spTgt spid="9"/>
                                        </p:tgtEl>
                                        <p:attrNameLst>
                                          <p:attrName>style.visibility</p:attrName>
                                        </p:attrNameLst>
                                      </p:cBhvr>
                                      <p:to>
                                        <p:strVal val="visible"/>
                                      </p:to>
                                    </p:set>
                                    <p:animEffect transition="in" filter="fade">
                                      <p:cBhvr>
                                        <p:cTn id="57" dur="500"/>
                                        <p:tgtEl>
                                          <p:spTgt spid="9"/>
                                        </p:tgtEl>
                                      </p:cBhvr>
                                    </p:animEffect>
                                    <p:anim calcmode="lin" valueType="num">
                                      <p:cBhvr>
                                        <p:cTn id="58" dur="500" fill="hold"/>
                                        <p:tgtEl>
                                          <p:spTgt spid="9"/>
                                        </p:tgtEl>
                                        <p:attrNameLst>
                                          <p:attrName>ppt_x</p:attrName>
                                        </p:attrNameLst>
                                      </p:cBhvr>
                                      <p:tavLst>
                                        <p:tav tm="0">
                                          <p:val>
                                            <p:strVal val="#ppt_x"/>
                                          </p:val>
                                        </p:tav>
                                        <p:tav tm="100000">
                                          <p:val>
                                            <p:strVal val="#ppt_x"/>
                                          </p:val>
                                        </p:tav>
                                      </p:tavLst>
                                    </p:anim>
                                    <p:anim calcmode="lin" valueType="num">
                                      <p:cBhvr>
                                        <p:cTn id="59" dur="500" fill="hold"/>
                                        <p:tgtEl>
                                          <p:spTgt spid="9"/>
                                        </p:tgtEl>
                                        <p:attrNameLst>
                                          <p:attrName>ppt_y</p:attrName>
                                        </p:attrNameLst>
                                      </p:cBhvr>
                                      <p:tavLst>
                                        <p:tav tm="0">
                                          <p:val>
                                            <p:strVal val="#ppt_y+.1"/>
                                          </p:val>
                                        </p:tav>
                                        <p:tav tm="100000">
                                          <p:val>
                                            <p:strVal val="#ppt_y"/>
                                          </p:val>
                                        </p:tav>
                                      </p:tavLst>
                                    </p:anim>
                                  </p:childTnLst>
                                </p:cTn>
                              </p:par>
                            </p:childTnLst>
                          </p:cTn>
                        </p:par>
                        <p:par>
                          <p:cTn id="60" fill="hold">
                            <p:stCondLst>
                              <p:cond delay="6600"/>
                            </p:stCondLst>
                            <p:childTnLst>
                              <p:par>
                                <p:cTn id="61" presetID="42" presetClass="entr" presetSubtype="0" fill="hold" grpId="0" nodeType="afterEffect">
                                  <p:stCondLst>
                                    <p:cond delay="0"/>
                                  </p:stCondLst>
                                  <p:childTnLst>
                                    <p:set>
                                      <p:cBhvr>
                                        <p:cTn id="62" dur="1" fill="hold">
                                          <p:stCondLst>
                                            <p:cond delay="0"/>
                                          </p:stCondLst>
                                        </p:cTn>
                                        <p:tgtEl>
                                          <p:spTgt spid="10"/>
                                        </p:tgtEl>
                                        <p:attrNameLst>
                                          <p:attrName>style.visibility</p:attrName>
                                        </p:attrNameLst>
                                      </p:cBhvr>
                                      <p:to>
                                        <p:strVal val="visible"/>
                                      </p:to>
                                    </p:set>
                                    <p:animEffect transition="in" filter="fade">
                                      <p:cBhvr>
                                        <p:cTn id="63" dur="500"/>
                                        <p:tgtEl>
                                          <p:spTgt spid="10"/>
                                        </p:tgtEl>
                                      </p:cBhvr>
                                    </p:animEffect>
                                    <p:anim calcmode="lin" valueType="num">
                                      <p:cBhvr>
                                        <p:cTn id="64" dur="500" fill="hold"/>
                                        <p:tgtEl>
                                          <p:spTgt spid="10"/>
                                        </p:tgtEl>
                                        <p:attrNameLst>
                                          <p:attrName>ppt_x</p:attrName>
                                        </p:attrNameLst>
                                      </p:cBhvr>
                                      <p:tavLst>
                                        <p:tav tm="0">
                                          <p:val>
                                            <p:strVal val="#ppt_x"/>
                                          </p:val>
                                        </p:tav>
                                        <p:tav tm="100000">
                                          <p:val>
                                            <p:strVal val="#ppt_x"/>
                                          </p:val>
                                        </p:tav>
                                      </p:tavLst>
                                    </p:anim>
                                    <p:anim calcmode="lin" valueType="num">
                                      <p:cBhvr>
                                        <p:cTn id="65" dur="5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8" grpId="0"/>
      <p:bldP spid="9" grpId="0"/>
      <p:bldP spid="10" grpId="0"/>
      <p:bldP spid="1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p:cNvGrpSpPr/>
          <p:nvPr/>
        </p:nvGrpSpPr>
        <p:grpSpPr>
          <a:xfrm>
            <a:off x="622907" y="2108315"/>
            <a:ext cx="1117950" cy="605323"/>
            <a:chOff x="2007832" y="5712188"/>
            <a:chExt cx="2694447" cy="497091"/>
          </a:xfrm>
        </p:grpSpPr>
        <p:sp>
          <p:nvSpPr>
            <p:cNvPr id="31" name="PA-1022160">
              <a:extLst>
                <a:ext uri="{FF2B5EF4-FFF2-40B4-BE49-F238E27FC236}">
                  <a16:creationId xmlns:a16="http://schemas.microsoft.com/office/drawing/2014/main" id="{59DBC1AB-8A37-45E1-9A99-3CC44EBEEADC}"/>
                </a:ext>
              </a:extLst>
            </p:cNvPr>
            <p:cNvSpPr/>
            <p:nvPr>
              <p:custDataLst>
                <p:tags r:id="rId2"/>
              </p:custDataLst>
            </p:nvPr>
          </p:nvSpPr>
          <p:spPr>
            <a:xfrm rot="5400000">
              <a:off x="3106511" y="4613510"/>
              <a:ext cx="497091" cy="2694447"/>
            </a:xfrm>
            <a:prstGeom prst="round2SameRect">
              <a:avLst>
                <a:gd name="adj1" fmla="val 1445"/>
                <a:gd name="adj2" fmla="val 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cs typeface="+mn-ea"/>
                <a:sym typeface="+mn-lt"/>
              </a:endParaRPr>
            </a:p>
          </p:txBody>
        </p:sp>
        <p:sp>
          <p:nvSpPr>
            <p:cNvPr id="32" name="矩形 31"/>
            <p:cNvSpPr/>
            <p:nvPr/>
          </p:nvSpPr>
          <p:spPr>
            <a:xfrm>
              <a:off x="2340619" y="5773683"/>
              <a:ext cx="1805030" cy="353844"/>
            </a:xfrm>
            <a:prstGeom prst="rect">
              <a:avLst/>
            </a:prstGeom>
          </p:spPr>
          <p:txBody>
            <a:bodyPr wrap="none">
              <a:spAutoFit/>
            </a:bodyPr>
            <a:lstStyle/>
            <a:p>
              <a:r>
                <a:rPr lang="zh-CN" altLang="en-US" sz="2200" dirty="0">
                  <a:solidFill>
                    <a:schemeClr val="bg1"/>
                  </a:solidFill>
                  <a:cs typeface="+mn-ea"/>
                  <a:sym typeface="+mn-lt"/>
                </a:rPr>
                <a:t>三会</a:t>
              </a:r>
            </a:p>
          </p:txBody>
        </p:sp>
      </p:grpSp>
      <p:grpSp>
        <p:nvGrpSpPr>
          <p:cNvPr id="2" name="组合 1">
            <a:extLst>
              <a:ext uri="{FF2B5EF4-FFF2-40B4-BE49-F238E27FC236}">
                <a16:creationId xmlns:a16="http://schemas.microsoft.com/office/drawing/2014/main" id="{7F391A09-F324-4A6A-9004-C0E0AE2BD847}"/>
              </a:ext>
            </a:extLst>
          </p:cNvPr>
          <p:cNvGrpSpPr/>
          <p:nvPr/>
        </p:nvGrpSpPr>
        <p:grpSpPr>
          <a:xfrm>
            <a:off x="1878934" y="2108315"/>
            <a:ext cx="5493177" cy="610694"/>
            <a:chOff x="1797292" y="2467544"/>
            <a:chExt cx="5493177" cy="610694"/>
          </a:xfrm>
        </p:grpSpPr>
        <p:sp>
          <p:nvSpPr>
            <p:cNvPr id="33" name="矩形 83">
              <a:extLst>
                <a:ext uri="{FF2B5EF4-FFF2-40B4-BE49-F238E27FC236}">
                  <a16:creationId xmlns:a16="http://schemas.microsoft.com/office/drawing/2014/main" id="{D1215595-6851-4DBE-A9EF-196E82F95533}"/>
                </a:ext>
              </a:extLst>
            </p:cNvPr>
            <p:cNvSpPr>
              <a:spLocks noChangeArrowheads="1"/>
            </p:cNvSpPr>
            <p:nvPr/>
          </p:nvSpPr>
          <p:spPr bwMode="auto">
            <a:xfrm>
              <a:off x="1797292" y="2467544"/>
              <a:ext cx="5493177" cy="610694"/>
            </a:xfrm>
            <a:prstGeom prst="roundRect">
              <a:avLst>
                <a:gd name="adj" fmla="val 5783"/>
              </a:avLst>
            </a:prstGeom>
            <a:solidFill>
              <a:srgbClr val="F2F2F2">
                <a:alpha val="60000"/>
              </a:srgbClr>
            </a:solidFill>
            <a:ln w="9525">
              <a:solidFill>
                <a:srgbClr val="C00000"/>
              </a:solidFill>
              <a:miter lim="800000"/>
              <a:headEnd/>
              <a:tailEnd/>
            </a:ln>
          </p:spPr>
          <p:txBody>
            <a:bodyPr/>
            <a:lstStyle>
              <a:lvl1pPr>
                <a:spcBef>
                  <a:spcPct val="20000"/>
                </a:spcBef>
                <a:buChar char="•"/>
                <a:defRPr sz="2000">
                  <a:solidFill>
                    <a:srgbClr val="4D4D4D"/>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spcBef>
                  <a:spcPct val="20000"/>
                </a:spcBef>
                <a:buChar char="–"/>
                <a:defRPr sz="2000">
                  <a:solidFill>
                    <a:srgbClr val="4D4D4D"/>
                  </a:solidFill>
                  <a:latin typeface="Arial" panose="020B0604020202020204" pitchFamily="34" charset="0"/>
                  <a:ea typeface="仿宋_GB2312" panose="02010609030101010101" pitchFamily="49" charset="-122"/>
                  <a:cs typeface="仿宋_GB2312" panose="0201060903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cs typeface="仿宋_GB2312" panose="02010609030101010101" pitchFamily="49"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panose="02010609030101010101" pitchFamily="49"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panose="02010609030101010101"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panose="02010609030101010101"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panose="02010609030101010101"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panose="02010609030101010101"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panose="02010609030101010101" pitchFamily="49" charset="-122"/>
                </a:defRPr>
              </a:lvl9pPr>
            </a:lstStyle>
            <a:p>
              <a:pPr fontAlgn="base">
                <a:spcBef>
                  <a:spcPct val="0"/>
                </a:spcBef>
                <a:spcAft>
                  <a:spcPct val="0"/>
                </a:spcAft>
                <a:buFontTx/>
                <a:buNone/>
                <a:defRPr/>
              </a:pPr>
              <a:endParaRPr lang="zh-CN" altLang="en-US" sz="1800" dirty="0">
                <a:latin typeface="+mn-lt"/>
                <a:ea typeface="+mn-ea"/>
                <a:cs typeface="+mn-ea"/>
                <a:sym typeface="+mn-lt"/>
              </a:endParaRPr>
            </a:p>
          </p:txBody>
        </p:sp>
        <p:sp>
          <p:nvSpPr>
            <p:cNvPr id="48" name="矩形 47">
              <a:extLst>
                <a:ext uri="{FF2B5EF4-FFF2-40B4-BE49-F238E27FC236}">
                  <a16:creationId xmlns:a16="http://schemas.microsoft.com/office/drawing/2014/main" id="{5E2C1171-DB89-4C1A-9D96-57BA04E12AA1}"/>
                </a:ext>
              </a:extLst>
            </p:cNvPr>
            <p:cNvSpPr>
              <a:spLocks noChangeArrowheads="1"/>
            </p:cNvSpPr>
            <p:nvPr/>
          </p:nvSpPr>
          <p:spPr bwMode="auto">
            <a:xfrm>
              <a:off x="1889946" y="2537339"/>
              <a:ext cx="5400523" cy="461657"/>
            </a:xfrm>
            <a:prstGeom prst="rect">
              <a:avLst/>
            </a:prstGeom>
            <a:noFill/>
            <a:ln w="9525">
              <a:noFill/>
              <a:miter lim="800000"/>
              <a:headEnd/>
              <a:tailEnd/>
            </a:ln>
          </p:spPr>
          <p:txBody>
            <a:bodyPr wrap="square" lIns="91431" tIns="45716" rIns="91431" bIns="45716">
              <a:spAutoFit/>
            </a:bodyPr>
            <a:lstStyle/>
            <a:p>
              <a:pPr>
                <a:defRPr/>
              </a:pPr>
              <a:r>
                <a:rPr lang="zh-CN" altLang="en-US" sz="2400" dirty="0">
                  <a:cs typeface="+mn-ea"/>
                  <a:sym typeface="+mn-lt"/>
                </a:rPr>
                <a:t>支部委员会   党小组会   支部党员大会</a:t>
              </a:r>
            </a:p>
          </p:txBody>
        </p:sp>
      </p:grpSp>
      <p:grpSp>
        <p:nvGrpSpPr>
          <p:cNvPr id="49" name="组合 48"/>
          <p:cNvGrpSpPr/>
          <p:nvPr/>
        </p:nvGrpSpPr>
        <p:grpSpPr>
          <a:xfrm>
            <a:off x="7892838" y="2108315"/>
            <a:ext cx="1117950" cy="605323"/>
            <a:chOff x="2007834" y="5712188"/>
            <a:chExt cx="2694447" cy="497091"/>
          </a:xfrm>
        </p:grpSpPr>
        <p:sp>
          <p:nvSpPr>
            <p:cNvPr id="50" name="PA-1022160">
              <a:extLst>
                <a:ext uri="{FF2B5EF4-FFF2-40B4-BE49-F238E27FC236}">
                  <a16:creationId xmlns:a16="http://schemas.microsoft.com/office/drawing/2014/main" id="{59DBC1AB-8A37-45E1-9A99-3CC44EBEEADC}"/>
                </a:ext>
              </a:extLst>
            </p:cNvPr>
            <p:cNvSpPr/>
            <p:nvPr>
              <p:custDataLst>
                <p:tags r:id="rId1"/>
              </p:custDataLst>
            </p:nvPr>
          </p:nvSpPr>
          <p:spPr>
            <a:xfrm rot="5400000">
              <a:off x="3106511" y="4613510"/>
              <a:ext cx="497091" cy="2694447"/>
            </a:xfrm>
            <a:prstGeom prst="round2SameRect">
              <a:avLst>
                <a:gd name="adj1" fmla="val 4143"/>
                <a:gd name="adj2" fmla="val 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cs typeface="+mn-ea"/>
                <a:sym typeface="+mn-lt"/>
              </a:endParaRPr>
            </a:p>
          </p:txBody>
        </p:sp>
        <p:sp>
          <p:nvSpPr>
            <p:cNvPr id="51" name="矩形 50"/>
            <p:cNvSpPr/>
            <p:nvPr/>
          </p:nvSpPr>
          <p:spPr>
            <a:xfrm>
              <a:off x="2340619" y="5773683"/>
              <a:ext cx="1805030" cy="353844"/>
            </a:xfrm>
            <a:prstGeom prst="rect">
              <a:avLst/>
            </a:prstGeom>
          </p:spPr>
          <p:txBody>
            <a:bodyPr wrap="none">
              <a:spAutoFit/>
            </a:bodyPr>
            <a:lstStyle/>
            <a:p>
              <a:r>
                <a:rPr lang="zh-CN" altLang="en-US" sz="2200" dirty="0">
                  <a:solidFill>
                    <a:schemeClr val="bg1"/>
                  </a:solidFill>
                  <a:cs typeface="+mn-ea"/>
                  <a:sym typeface="+mn-lt"/>
                </a:rPr>
                <a:t>一课</a:t>
              </a:r>
            </a:p>
          </p:txBody>
        </p:sp>
      </p:grpSp>
      <p:grpSp>
        <p:nvGrpSpPr>
          <p:cNvPr id="3" name="组合 2">
            <a:extLst>
              <a:ext uri="{FF2B5EF4-FFF2-40B4-BE49-F238E27FC236}">
                <a16:creationId xmlns:a16="http://schemas.microsoft.com/office/drawing/2014/main" id="{CA74B6EA-E36F-448C-A808-CC6B80BF3A72}"/>
              </a:ext>
            </a:extLst>
          </p:cNvPr>
          <p:cNvGrpSpPr/>
          <p:nvPr/>
        </p:nvGrpSpPr>
        <p:grpSpPr>
          <a:xfrm>
            <a:off x="9148866" y="2108315"/>
            <a:ext cx="2224878" cy="610694"/>
            <a:chOff x="9067224" y="2467544"/>
            <a:chExt cx="2224878" cy="610694"/>
          </a:xfrm>
        </p:grpSpPr>
        <p:sp>
          <p:nvSpPr>
            <p:cNvPr id="52" name="矩形 83">
              <a:extLst>
                <a:ext uri="{FF2B5EF4-FFF2-40B4-BE49-F238E27FC236}">
                  <a16:creationId xmlns:a16="http://schemas.microsoft.com/office/drawing/2014/main" id="{D1215595-6851-4DBE-A9EF-196E82F95533}"/>
                </a:ext>
              </a:extLst>
            </p:cNvPr>
            <p:cNvSpPr>
              <a:spLocks noChangeArrowheads="1"/>
            </p:cNvSpPr>
            <p:nvPr/>
          </p:nvSpPr>
          <p:spPr bwMode="auto">
            <a:xfrm>
              <a:off x="9067224" y="2467544"/>
              <a:ext cx="2224878" cy="610694"/>
            </a:xfrm>
            <a:prstGeom prst="roundRect">
              <a:avLst>
                <a:gd name="adj" fmla="val 5783"/>
              </a:avLst>
            </a:prstGeom>
            <a:solidFill>
              <a:srgbClr val="F2F2F2">
                <a:alpha val="60000"/>
              </a:srgbClr>
            </a:solidFill>
            <a:ln w="9525">
              <a:solidFill>
                <a:srgbClr val="C00000"/>
              </a:solidFill>
              <a:miter lim="800000"/>
              <a:headEnd/>
              <a:tailEnd/>
            </a:ln>
          </p:spPr>
          <p:txBody>
            <a:bodyPr/>
            <a:lstStyle>
              <a:lvl1pPr>
                <a:spcBef>
                  <a:spcPct val="20000"/>
                </a:spcBef>
                <a:buChar char="•"/>
                <a:defRPr sz="2000">
                  <a:solidFill>
                    <a:srgbClr val="4D4D4D"/>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spcBef>
                  <a:spcPct val="20000"/>
                </a:spcBef>
                <a:buChar char="–"/>
                <a:defRPr sz="2000">
                  <a:solidFill>
                    <a:srgbClr val="4D4D4D"/>
                  </a:solidFill>
                  <a:latin typeface="Arial" panose="020B0604020202020204" pitchFamily="34" charset="0"/>
                  <a:ea typeface="仿宋_GB2312" panose="02010609030101010101" pitchFamily="49" charset="-122"/>
                  <a:cs typeface="仿宋_GB2312" panose="0201060903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cs typeface="仿宋_GB2312" panose="02010609030101010101" pitchFamily="49"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panose="02010609030101010101" pitchFamily="49"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panose="02010609030101010101"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panose="02010609030101010101"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panose="02010609030101010101"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panose="02010609030101010101"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panose="02010609030101010101" pitchFamily="49" charset="-122"/>
                </a:defRPr>
              </a:lvl9pPr>
            </a:lstStyle>
            <a:p>
              <a:pPr fontAlgn="base">
                <a:spcBef>
                  <a:spcPct val="0"/>
                </a:spcBef>
                <a:spcAft>
                  <a:spcPct val="0"/>
                </a:spcAft>
                <a:buFontTx/>
                <a:buNone/>
                <a:defRPr/>
              </a:pPr>
              <a:endParaRPr lang="zh-CN" altLang="en-US" sz="1800" dirty="0">
                <a:latin typeface="+mn-lt"/>
                <a:ea typeface="+mn-ea"/>
                <a:cs typeface="+mn-ea"/>
                <a:sym typeface="+mn-lt"/>
              </a:endParaRPr>
            </a:p>
          </p:txBody>
        </p:sp>
        <p:sp>
          <p:nvSpPr>
            <p:cNvPr id="53" name="矩形 52">
              <a:extLst>
                <a:ext uri="{FF2B5EF4-FFF2-40B4-BE49-F238E27FC236}">
                  <a16:creationId xmlns:a16="http://schemas.microsoft.com/office/drawing/2014/main" id="{5E2C1171-DB89-4C1A-9D96-57BA04E12AA1}"/>
                </a:ext>
              </a:extLst>
            </p:cNvPr>
            <p:cNvSpPr>
              <a:spLocks noChangeArrowheads="1"/>
            </p:cNvSpPr>
            <p:nvPr/>
          </p:nvSpPr>
          <p:spPr bwMode="auto">
            <a:xfrm>
              <a:off x="9159877" y="2537339"/>
              <a:ext cx="2132225" cy="461657"/>
            </a:xfrm>
            <a:prstGeom prst="rect">
              <a:avLst/>
            </a:prstGeom>
            <a:noFill/>
            <a:ln w="9525">
              <a:noFill/>
              <a:miter lim="800000"/>
              <a:headEnd/>
              <a:tailEnd/>
            </a:ln>
          </p:spPr>
          <p:txBody>
            <a:bodyPr wrap="square" lIns="91431" tIns="45716" rIns="91431" bIns="45716">
              <a:spAutoFit/>
            </a:bodyPr>
            <a:lstStyle/>
            <a:p>
              <a:pPr>
                <a:defRPr/>
              </a:pPr>
              <a:r>
                <a:rPr lang="zh-CN" altLang="en-US" sz="2400" dirty="0">
                  <a:cs typeface="+mn-ea"/>
                  <a:sym typeface="+mn-lt"/>
                </a:rPr>
                <a:t>按时上好党课</a:t>
              </a:r>
            </a:p>
          </p:txBody>
        </p:sp>
      </p:grpSp>
      <p:sp>
        <p:nvSpPr>
          <p:cNvPr id="4" name="矩形 3"/>
          <p:cNvSpPr/>
          <p:nvPr/>
        </p:nvSpPr>
        <p:spPr>
          <a:xfrm>
            <a:off x="2618125" y="324646"/>
            <a:ext cx="6955750" cy="1107996"/>
          </a:xfrm>
          <a:prstGeom prst="rect">
            <a:avLst/>
          </a:prstGeom>
        </p:spPr>
        <p:txBody>
          <a:bodyPr wrap="none">
            <a:spAutoFit/>
          </a:bodyPr>
          <a:lstStyle/>
          <a:p>
            <a:r>
              <a:rPr lang="zh-CN" altLang="en-US" sz="6600" dirty="0">
                <a:solidFill>
                  <a:srgbClr val="C00000"/>
                </a:solidFill>
                <a:cs typeface="+mn-ea"/>
                <a:sym typeface="+mn-lt"/>
              </a:rPr>
              <a:t>“三会一课”制度</a:t>
            </a:r>
          </a:p>
        </p:txBody>
      </p:sp>
      <p:grpSp>
        <p:nvGrpSpPr>
          <p:cNvPr id="5" name="组合 4">
            <a:extLst>
              <a:ext uri="{FF2B5EF4-FFF2-40B4-BE49-F238E27FC236}">
                <a16:creationId xmlns:a16="http://schemas.microsoft.com/office/drawing/2014/main" id="{1CB71108-2097-4009-8418-A221E248673D}"/>
              </a:ext>
            </a:extLst>
          </p:cNvPr>
          <p:cNvGrpSpPr/>
          <p:nvPr/>
        </p:nvGrpSpPr>
        <p:grpSpPr>
          <a:xfrm>
            <a:off x="655563" y="3024791"/>
            <a:ext cx="5029047" cy="725159"/>
            <a:chOff x="720878" y="3890206"/>
            <a:chExt cx="5029047" cy="725159"/>
          </a:xfrm>
        </p:grpSpPr>
        <p:sp>
          <p:nvSpPr>
            <p:cNvPr id="58" name="矩形 57">
              <a:extLst>
                <a:ext uri="{FF2B5EF4-FFF2-40B4-BE49-F238E27FC236}">
                  <a16:creationId xmlns:a16="http://schemas.microsoft.com/office/drawing/2014/main" id="{37595D57-88C9-49D0-BB18-080D4485A32B}"/>
                </a:ext>
              </a:extLst>
            </p:cNvPr>
            <p:cNvSpPr/>
            <p:nvPr/>
          </p:nvSpPr>
          <p:spPr>
            <a:xfrm>
              <a:off x="1931424" y="3996122"/>
              <a:ext cx="3818501" cy="461665"/>
            </a:xfrm>
            <a:prstGeom prst="rect">
              <a:avLst/>
            </a:prstGeom>
          </p:spPr>
          <p:txBody>
            <a:bodyPr wrap="square">
              <a:spAutoFit/>
            </a:bodyPr>
            <a:lstStyle/>
            <a:p>
              <a:pPr algn="just" fontAlgn="base">
                <a:spcBef>
                  <a:spcPct val="0"/>
                </a:spcBef>
                <a:spcAft>
                  <a:spcPct val="0"/>
                </a:spcAft>
                <a:defRPr/>
              </a:pPr>
              <a:r>
                <a:rPr lang="zh-CN" altLang="en-US" sz="2400" kern="0" dirty="0">
                  <a:cs typeface="+mn-ea"/>
                  <a:sym typeface="+mn-lt"/>
                </a:rPr>
                <a:t>党的组织生活的基本制度</a:t>
              </a:r>
            </a:p>
          </p:txBody>
        </p:sp>
        <p:sp>
          <p:nvSpPr>
            <p:cNvPr id="59" name="矩形: 圆角 26">
              <a:extLst>
                <a:ext uri="{FF2B5EF4-FFF2-40B4-BE49-F238E27FC236}">
                  <a16:creationId xmlns:a16="http://schemas.microsoft.com/office/drawing/2014/main" id="{0FEAE008-A17C-4202-8892-908AF6C497C4}"/>
                </a:ext>
              </a:extLst>
            </p:cNvPr>
            <p:cNvSpPr/>
            <p:nvPr/>
          </p:nvSpPr>
          <p:spPr>
            <a:xfrm>
              <a:off x="720878" y="3890206"/>
              <a:ext cx="866758" cy="725159"/>
            </a:xfrm>
            <a:prstGeom prst="roundRect">
              <a:avLst>
                <a:gd name="adj" fmla="val 7002"/>
              </a:avLst>
            </a:prstGeom>
            <a:solidFill>
              <a:srgbClr val="C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800" i="0" u="none" strike="noStrike" kern="0" cap="none" spc="0" normalizeH="0" baseline="0" noProof="0" dirty="0">
                  <a:ln>
                    <a:noFill/>
                  </a:ln>
                  <a:solidFill>
                    <a:srgbClr val="FFFDF8"/>
                  </a:solidFill>
                  <a:effectLst/>
                  <a:uLnTx/>
                  <a:uFillTx/>
                  <a:cs typeface="+mn-ea"/>
                  <a:sym typeface="+mn-lt"/>
                </a:rPr>
                <a:t>是</a:t>
              </a:r>
            </a:p>
          </p:txBody>
        </p:sp>
        <p:sp>
          <p:nvSpPr>
            <p:cNvPr id="60" name="箭头: V 形 30">
              <a:extLst>
                <a:ext uri="{FF2B5EF4-FFF2-40B4-BE49-F238E27FC236}">
                  <a16:creationId xmlns:a16="http://schemas.microsoft.com/office/drawing/2014/main" id="{946EB75D-E63F-4E5D-A6D9-2E64E84E0781}"/>
                </a:ext>
              </a:extLst>
            </p:cNvPr>
            <p:cNvSpPr/>
            <p:nvPr/>
          </p:nvSpPr>
          <p:spPr>
            <a:xfrm flipV="1">
              <a:off x="1675925" y="4128832"/>
              <a:ext cx="167211" cy="274398"/>
            </a:xfrm>
            <a:prstGeom prst="chevron">
              <a:avLst/>
            </a:prstGeom>
            <a:solidFill>
              <a:srgbClr val="C0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400" i="0" u="none" strike="noStrike" kern="0" cap="none" spc="0" normalizeH="0" baseline="0" noProof="0">
                <a:ln>
                  <a:noFill/>
                </a:ln>
                <a:solidFill>
                  <a:prstClr val="black"/>
                </a:solidFill>
                <a:effectLst/>
                <a:uLnTx/>
                <a:uFillTx/>
                <a:cs typeface="+mn-ea"/>
                <a:sym typeface="+mn-lt"/>
              </a:endParaRPr>
            </a:p>
          </p:txBody>
        </p:sp>
      </p:grpSp>
      <p:grpSp>
        <p:nvGrpSpPr>
          <p:cNvPr id="6" name="组合 5">
            <a:extLst>
              <a:ext uri="{FF2B5EF4-FFF2-40B4-BE49-F238E27FC236}">
                <a16:creationId xmlns:a16="http://schemas.microsoft.com/office/drawing/2014/main" id="{FE1F0E38-572C-4D56-B391-4F13AB494676}"/>
              </a:ext>
            </a:extLst>
          </p:cNvPr>
          <p:cNvGrpSpPr/>
          <p:nvPr/>
        </p:nvGrpSpPr>
        <p:grpSpPr>
          <a:xfrm>
            <a:off x="671892" y="4198069"/>
            <a:ext cx="5029047" cy="774460"/>
            <a:chOff x="720878" y="4834884"/>
            <a:chExt cx="5029047" cy="774460"/>
          </a:xfrm>
        </p:grpSpPr>
        <p:sp>
          <p:nvSpPr>
            <p:cNvPr id="62" name="矩形 61">
              <a:extLst>
                <a:ext uri="{FF2B5EF4-FFF2-40B4-BE49-F238E27FC236}">
                  <a16:creationId xmlns:a16="http://schemas.microsoft.com/office/drawing/2014/main" id="{37595D57-88C9-49D0-BB18-080D4485A32B}"/>
                </a:ext>
              </a:extLst>
            </p:cNvPr>
            <p:cNvSpPr/>
            <p:nvPr/>
          </p:nvSpPr>
          <p:spPr>
            <a:xfrm>
              <a:off x="1931424" y="4834884"/>
              <a:ext cx="3818501" cy="769441"/>
            </a:xfrm>
            <a:prstGeom prst="rect">
              <a:avLst/>
            </a:prstGeom>
          </p:spPr>
          <p:txBody>
            <a:bodyPr wrap="square">
              <a:spAutoFit/>
            </a:bodyPr>
            <a:lstStyle/>
            <a:p>
              <a:pPr algn="just" fontAlgn="base">
                <a:spcBef>
                  <a:spcPct val="0"/>
                </a:spcBef>
                <a:spcAft>
                  <a:spcPct val="0"/>
                </a:spcAft>
                <a:defRPr/>
              </a:pPr>
              <a:r>
                <a:rPr lang="zh-CN" altLang="en-US" sz="2200" kern="0" dirty="0">
                  <a:cs typeface="+mn-ea"/>
                  <a:sym typeface="+mn-lt"/>
                </a:rPr>
                <a:t>党的基层支部应该长期坚持的重要制度</a:t>
              </a:r>
            </a:p>
          </p:txBody>
        </p:sp>
        <p:sp>
          <p:nvSpPr>
            <p:cNvPr id="63" name="矩形: 圆角 26">
              <a:extLst>
                <a:ext uri="{FF2B5EF4-FFF2-40B4-BE49-F238E27FC236}">
                  <a16:creationId xmlns:a16="http://schemas.microsoft.com/office/drawing/2014/main" id="{0FEAE008-A17C-4202-8892-908AF6C497C4}"/>
                </a:ext>
              </a:extLst>
            </p:cNvPr>
            <p:cNvSpPr/>
            <p:nvPr/>
          </p:nvSpPr>
          <p:spPr>
            <a:xfrm>
              <a:off x="720878" y="4884185"/>
              <a:ext cx="866758" cy="725159"/>
            </a:xfrm>
            <a:prstGeom prst="roundRect">
              <a:avLst>
                <a:gd name="adj" fmla="val 7002"/>
              </a:avLst>
            </a:prstGeom>
            <a:solidFill>
              <a:srgbClr val="C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800" i="0" u="none" strike="noStrike" kern="0" cap="none" spc="0" normalizeH="0" baseline="0" noProof="0" dirty="0">
                  <a:ln>
                    <a:noFill/>
                  </a:ln>
                  <a:solidFill>
                    <a:srgbClr val="FFFDF8"/>
                  </a:solidFill>
                  <a:effectLst/>
                  <a:uLnTx/>
                  <a:uFillTx/>
                  <a:cs typeface="+mn-ea"/>
                  <a:sym typeface="+mn-lt"/>
                </a:rPr>
                <a:t>是</a:t>
              </a:r>
            </a:p>
          </p:txBody>
        </p:sp>
        <p:sp>
          <p:nvSpPr>
            <p:cNvPr id="64" name="箭头: V 形 30">
              <a:extLst>
                <a:ext uri="{FF2B5EF4-FFF2-40B4-BE49-F238E27FC236}">
                  <a16:creationId xmlns:a16="http://schemas.microsoft.com/office/drawing/2014/main" id="{946EB75D-E63F-4E5D-A6D9-2E64E84E0781}"/>
                </a:ext>
              </a:extLst>
            </p:cNvPr>
            <p:cNvSpPr/>
            <p:nvPr/>
          </p:nvSpPr>
          <p:spPr>
            <a:xfrm flipV="1">
              <a:off x="1675925" y="5122811"/>
              <a:ext cx="167211" cy="274398"/>
            </a:xfrm>
            <a:prstGeom prst="chevron">
              <a:avLst/>
            </a:prstGeom>
            <a:solidFill>
              <a:srgbClr val="C0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400" i="0" u="none" strike="noStrike" kern="0" cap="none" spc="0" normalizeH="0" baseline="0" noProof="0">
                <a:ln>
                  <a:noFill/>
                </a:ln>
                <a:solidFill>
                  <a:prstClr val="black"/>
                </a:solidFill>
                <a:effectLst/>
                <a:uLnTx/>
                <a:uFillTx/>
                <a:cs typeface="+mn-ea"/>
                <a:sym typeface="+mn-lt"/>
              </a:endParaRPr>
            </a:p>
          </p:txBody>
        </p:sp>
      </p:grpSp>
      <p:grpSp>
        <p:nvGrpSpPr>
          <p:cNvPr id="8" name="组合 7">
            <a:extLst>
              <a:ext uri="{FF2B5EF4-FFF2-40B4-BE49-F238E27FC236}">
                <a16:creationId xmlns:a16="http://schemas.microsoft.com/office/drawing/2014/main" id="{B1D4734C-AA26-42EC-A07A-62E8CE494F07}"/>
              </a:ext>
            </a:extLst>
          </p:cNvPr>
          <p:cNvGrpSpPr/>
          <p:nvPr/>
        </p:nvGrpSpPr>
        <p:grpSpPr>
          <a:xfrm>
            <a:off x="6026470" y="2984079"/>
            <a:ext cx="5644583" cy="782200"/>
            <a:chOff x="5944828" y="3833165"/>
            <a:chExt cx="5644583" cy="782200"/>
          </a:xfrm>
        </p:grpSpPr>
        <p:sp>
          <p:nvSpPr>
            <p:cNvPr id="66" name="矩形 65">
              <a:extLst>
                <a:ext uri="{FF2B5EF4-FFF2-40B4-BE49-F238E27FC236}">
                  <a16:creationId xmlns:a16="http://schemas.microsoft.com/office/drawing/2014/main" id="{37595D57-88C9-49D0-BB18-080D4485A32B}"/>
                </a:ext>
              </a:extLst>
            </p:cNvPr>
            <p:cNvSpPr/>
            <p:nvPr/>
          </p:nvSpPr>
          <p:spPr>
            <a:xfrm>
              <a:off x="7146321" y="3833165"/>
              <a:ext cx="4443090" cy="769441"/>
            </a:xfrm>
            <a:prstGeom prst="rect">
              <a:avLst/>
            </a:prstGeom>
          </p:spPr>
          <p:txBody>
            <a:bodyPr wrap="square">
              <a:spAutoFit/>
            </a:bodyPr>
            <a:lstStyle/>
            <a:p>
              <a:pPr algn="just" fontAlgn="base">
                <a:spcBef>
                  <a:spcPct val="0"/>
                </a:spcBef>
                <a:spcAft>
                  <a:spcPct val="0"/>
                </a:spcAft>
                <a:defRPr/>
              </a:pPr>
              <a:r>
                <a:rPr lang="zh-CN" altLang="en-US" sz="2200" kern="0" dirty="0">
                  <a:cs typeface="+mn-ea"/>
                  <a:sym typeface="+mn-lt"/>
                </a:rPr>
                <a:t>健全党的组织生活，严格党员管理，加强党员教育的重要制度</a:t>
              </a:r>
            </a:p>
          </p:txBody>
        </p:sp>
        <p:sp>
          <p:nvSpPr>
            <p:cNvPr id="67" name="矩形: 圆角 26">
              <a:extLst>
                <a:ext uri="{FF2B5EF4-FFF2-40B4-BE49-F238E27FC236}">
                  <a16:creationId xmlns:a16="http://schemas.microsoft.com/office/drawing/2014/main" id="{0FEAE008-A17C-4202-8892-908AF6C497C4}"/>
                </a:ext>
              </a:extLst>
            </p:cNvPr>
            <p:cNvSpPr/>
            <p:nvPr/>
          </p:nvSpPr>
          <p:spPr>
            <a:xfrm>
              <a:off x="5944828" y="3890206"/>
              <a:ext cx="866758" cy="725159"/>
            </a:xfrm>
            <a:prstGeom prst="roundRect">
              <a:avLst>
                <a:gd name="adj" fmla="val 7002"/>
              </a:avLst>
            </a:prstGeom>
            <a:solidFill>
              <a:srgbClr val="C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800" i="0" u="none" strike="noStrike" kern="0" cap="none" spc="0" normalizeH="0" baseline="0" noProof="0" dirty="0">
                  <a:ln>
                    <a:noFill/>
                  </a:ln>
                  <a:solidFill>
                    <a:srgbClr val="FFFDF8"/>
                  </a:solidFill>
                  <a:effectLst/>
                  <a:uLnTx/>
                  <a:uFillTx/>
                  <a:cs typeface="+mn-ea"/>
                  <a:sym typeface="+mn-lt"/>
                </a:rPr>
                <a:t>是</a:t>
              </a:r>
            </a:p>
          </p:txBody>
        </p:sp>
        <p:sp>
          <p:nvSpPr>
            <p:cNvPr id="68" name="箭头: V 形 30">
              <a:extLst>
                <a:ext uri="{FF2B5EF4-FFF2-40B4-BE49-F238E27FC236}">
                  <a16:creationId xmlns:a16="http://schemas.microsoft.com/office/drawing/2014/main" id="{946EB75D-E63F-4E5D-A6D9-2E64E84E0781}"/>
                </a:ext>
              </a:extLst>
            </p:cNvPr>
            <p:cNvSpPr/>
            <p:nvPr/>
          </p:nvSpPr>
          <p:spPr>
            <a:xfrm flipV="1">
              <a:off x="6899875" y="4128832"/>
              <a:ext cx="167211" cy="274398"/>
            </a:xfrm>
            <a:prstGeom prst="chevron">
              <a:avLst/>
            </a:prstGeom>
            <a:solidFill>
              <a:srgbClr val="C0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400" i="0" u="none" strike="noStrike" kern="0" cap="none" spc="0" normalizeH="0" baseline="0" noProof="0">
                <a:ln>
                  <a:noFill/>
                </a:ln>
                <a:solidFill>
                  <a:prstClr val="black"/>
                </a:solidFill>
                <a:effectLst/>
                <a:uLnTx/>
                <a:uFillTx/>
                <a:cs typeface="+mn-ea"/>
                <a:sym typeface="+mn-lt"/>
              </a:endParaRPr>
            </a:p>
          </p:txBody>
        </p:sp>
      </p:grpSp>
      <p:grpSp>
        <p:nvGrpSpPr>
          <p:cNvPr id="7" name="组合 6">
            <a:extLst>
              <a:ext uri="{FF2B5EF4-FFF2-40B4-BE49-F238E27FC236}">
                <a16:creationId xmlns:a16="http://schemas.microsoft.com/office/drawing/2014/main" id="{5EEE93F5-56AB-44E5-8CBD-52C06B5D606A}"/>
              </a:ext>
            </a:extLst>
          </p:cNvPr>
          <p:cNvGrpSpPr/>
          <p:nvPr/>
        </p:nvGrpSpPr>
        <p:grpSpPr>
          <a:xfrm>
            <a:off x="6042798" y="4172688"/>
            <a:ext cx="5635530" cy="783513"/>
            <a:chOff x="5944828" y="4825831"/>
            <a:chExt cx="5635530" cy="783513"/>
          </a:xfrm>
        </p:grpSpPr>
        <p:sp>
          <p:nvSpPr>
            <p:cNvPr id="70" name="矩形 69">
              <a:extLst>
                <a:ext uri="{FF2B5EF4-FFF2-40B4-BE49-F238E27FC236}">
                  <a16:creationId xmlns:a16="http://schemas.microsoft.com/office/drawing/2014/main" id="{37595D57-88C9-49D0-BB18-080D4485A32B}"/>
                </a:ext>
              </a:extLst>
            </p:cNvPr>
            <p:cNvSpPr/>
            <p:nvPr/>
          </p:nvSpPr>
          <p:spPr>
            <a:xfrm>
              <a:off x="7146321" y="4825831"/>
              <a:ext cx="4434037" cy="769441"/>
            </a:xfrm>
            <a:prstGeom prst="rect">
              <a:avLst/>
            </a:prstGeom>
          </p:spPr>
          <p:txBody>
            <a:bodyPr wrap="square">
              <a:spAutoFit/>
            </a:bodyPr>
            <a:lstStyle/>
            <a:p>
              <a:pPr algn="just" fontAlgn="base">
                <a:spcBef>
                  <a:spcPct val="0"/>
                </a:spcBef>
                <a:spcAft>
                  <a:spcPct val="0"/>
                </a:spcAft>
                <a:defRPr/>
              </a:pPr>
              <a:r>
                <a:rPr lang="zh-CN" altLang="en-US" sz="2200" kern="0" dirty="0">
                  <a:cs typeface="+mn-ea"/>
                  <a:sym typeface="+mn-lt"/>
                </a:rPr>
                <a:t>我党经过长期实践证明的一种行之有效的党组织生活制度</a:t>
              </a:r>
            </a:p>
          </p:txBody>
        </p:sp>
        <p:sp>
          <p:nvSpPr>
            <p:cNvPr id="71" name="矩形: 圆角 26">
              <a:extLst>
                <a:ext uri="{FF2B5EF4-FFF2-40B4-BE49-F238E27FC236}">
                  <a16:creationId xmlns:a16="http://schemas.microsoft.com/office/drawing/2014/main" id="{0FEAE008-A17C-4202-8892-908AF6C497C4}"/>
                </a:ext>
              </a:extLst>
            </p:cNvPr>
            <p:cNvSpPr/>
            <p:nvPr/>
          </p:nvSpPr>
          <p:spPr>
            <a:xfrm>
              <a:off x="5944828" y="4884185"/>
              <a:ext cx="866758" cy="725159"/>
            </a:xfrm>
            <a:prstGeom prst="roundRect">
              <a:avLst>
                <a:gd name="adj" fmla="val 7002"/>
              </a:avLst>
            </a:prstGeom>
            <a:solidFill>
              <a:srgbClr val="C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800" i="0" u="none" strike="noStrike" kern="0" cap="none" spc="0" normalizeH="0" baseline="0" noProof="0" dirty="0">
                  <a:ln>
                    <a:noFill/>
                  </a:ln>
                  <a:solidFill>
                    <a:srgbClr val="FFFDF8"/>
                  </a:solidFill>
                  <a:effectLst/>
                  <a:uLnTx/>
                  <a:uFillTx/>
                  <a:cs typeface="+mn-ea"/>
                  <a:sym typeface="+mn-lt"/>
                </a:rPr>
                <a:t>是</a:t>
              </a:r>
            </a:p>
          </p:txBody>
        </p:sp>
        <p:sp>
          <p:nvSpPr>
            <p:cNvPr id="72" name="箭头: V 形 30">
              <a:extLst>
                <a:ext uri="{FF2B5EF4-FFF2-40B4-BE49-F238E27FC236}">
                  <a16:creationId xmlns:a16="http://schemas.microsoft.com/office/drawing/2014/main" id="{946EB75D-E63F-4E5D-A6D9-2E64E84E0781}"/>
                </a:ext>
              </a:extLst>
            </p:cNvPr>
            <p:cNvSpPr/>
            <p:nvPr/>
          </p:nvSpPr>
          <p:spPr>
            <a:xfrm flipV="1">
              <a:off x="6899875" y="5122811"/>
              <a:ext cx="167211" cy="274398"/>
            </a:xfrm>
            <a:prstGeom prst="chevron">
              <a:avLst/>
            </a:prstGeom>
            <a:solidFill>
              <a:srgbClr val="C0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400" i="0" u="none" strike="noStrike" kern="0" cap="none" spc="0" normalizeH="0" baseline="0" noProof="0">
                <a:ln>
                  <a:noFill/>
                </a:ln>
                <a:solidFill>
                  <a:prstClr val="black"/>
                </a:solidFill>
                <a:effectLst/>
                <a:uLnTx/>
                <a:uFillTx/>
                <a:cs typeface="+mn-ea"/>
                <a:sym typeface="+mn-lt"/>
              </a:endParaRPr>
            </a:p>
          </p:txBody>
        </p:sp>
      </p:grpSp>
    </p:spTree>
    <p:extLst>
      <p:ext uri="{BB962C8B-B14F-4D97-AF65-F5344CB8AC3E}">
        <p14:creationId xmlns:p14="http://schemas.microsoft.com/office/powerpoint/2010/main" val="3250462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par>
                          <p:cTn id="8" fill="hold">
                            <p:stCondLst>
                              <p:cond delay="500"/>
                            </p:stCondLst>
                            <p:childTnLst>
                              <p:par>
                                <p:cTn id="9" presetID="2" presetClass="entr" presetSubtype="4" fill="hold" nodeType="afterEffect">
                                  <p:stCondLst>
                                    <p:cond delay="0"/>
                                  </p:stCondLst>
                                  <p:childTnLst>
                                    <p:set>
                                      <p:cBhvr>
                                        <p:cTn id="10" dur="1" fill="hold">
                                          <p:stCondLst>
                                            <p:cond delay="0"/>
                                          </p:stCondLst>
                                        </p:cTn>
                                        <p:tgtEl>
                                          <p:spTgt spid="30"/>
                                        </p:tgtEl>
                                        <p:attrNameLst>
                                          <p:attrName>style.visibility</p:attrName>
                                        </p:attrNameLst>
                                      </p:cBhvr>
                                      <p:to>
                                        <p:strVal val="visible"/>
                                      </p:to>
                                    </p:set>
                                    <p:anim calcmode="lin" valueType="num">
                                      <p:cBhvr additive="base">
                                        <p:cTn id="11" dur="500" fill="hold"/>
                                        <p:tgtEl>
                                          <p:spTgt spid="30"/>
                                        </p:tgtEl>
                                        <p:attrNameLst>
                                          <p:attrName>ppt_x</p:attrName>
                                        </p:attrNameLst>
                                      </p:cBhvr>
                                      <p:tavLst>
                                        <p:tav tm="0">
                                          <p:val>
                                            <p:strVal val="#ppt_x"/>
                                          </p:val>
                                        </p:tav>
                                        <p:tav tm="100000">
                                          <p:val>
                                            <p:strVal val="#ppt_x"/>
                                          </p:val>
                                        </p:tav>
                                      </p:tavLst>
                                    </p:anim>
                                    <p:anim calcmode="lin" valueType="num">
                                      <p:cBhvr additive="base">
                                        <p:cTn id="12" dur="500" fill="hold"/>
                                        <p:tgtEl>
                                          <p:spTgt spid="30"/>
                                        </p:tgtEl>
                                        <p:attrNameLst>
                                          <p:attrName>ppt_y</p:attrName>
                                        </p:attrNameLst>
                                      </p:cBhvr>
                                      <p:tavLst>
                                        <p:tav tm="0">
                                          <p:val>
                                            <p:strVal val="1+#ppt_h/2"/>
                                          </p:val>
                                        </p:tav>
                                        <p:tav tm="100000">
                                          <p:val>
                                            <p:strVal val="#ppt_y"/>
                                          </p:val>
                                        </p:tav>
                                      </p:tavLst>
                                    </p:anim>
                                  </p:childTnLst>
                                </p:cTn>
                              </p:par>
                            </p:childTnLst>
                          </p:cTn>
                        </p:par>
                        <p:par>
                          <p:cTn id="13" fill="hold">
                            <p:stCondLst>
                              <p:cond delay="1000"/>
                            </p:stCondLst>
                            <p:childTnLst>
                              <p:par>
                                <p:cTn id="14" presetID="2" presetClass="entr" presetSubtype="4" fill="hold" nodeType="afterEffect">
                                  <p:stCondLst>
                                    <p:cond delay="0"/>
                                  </p:stCondLst>
                                  <p:childTnLst>
                                    <p:set>
                                      <p:cBhvr>
                                        <p:cTn id="15" dur="1" fill="hold">
                                          <p:stCondLst>
                                            <p:cond delay="0"/>
                                          </p:stCondLst>
                                        </p:cTn>
                                        <p:tgtEl>
                                          <p:spTgt spid="2"/>
                                        </p:tgtEl>
                                        <p:attrNameLst>
                                          <p:attrName>style.visibility</p:attrName>
                                        </p:attrNameLst>
                                      </p:cBhvr>
                                      <p:to>
                                        <p:strVal val="visible"/>
                                      </p:to>
                                    </p:set>
                                    <p:anim calcmode="lin" valueType="num">
                                      <p:cBhvr additive="base">
                                        <p:cTn id="16" dur="500" fill="hold"/>
                                        <p:tgtEl>
                                          <p:spTgt spid="2"/>
                                        </p:tgtEl>
                                        <p:attrNameLst>
                                          <p:attrName>ppt_x</p:attrName>
                                        </p:attrNameLst>
                                      </p:cBhvr>
                                      <p:tavLst>
                                        <p:tav tm="0">
                                          <p:val>
                                            <p:strVal val="#ppt_x"/>
                                          </p:val>
                                        </p:tav>
                                        <p:tav tm="100000">
                                          <p:val>
                                            <p:strVal val="#ppt_x"/>
                                          </p:val>
                                        </p:tav>
                                      </p:tavLst>
                                    </p:anim>
                                    <p:anim calcmode="lin" valueType="num">
                                      <p:cBhvr additive="base">
                                        <p:cTn id="17" dur="500" fill="hold"/>
                                        <p:tgtEl>
                                          <p:spTgt spid="2"/>
                                        </p:tgtEl>
                                        <p:attrNameLst>
                                          <p:attrName>ppt_y</p:attrName>
                                        </p:attrNameLst>
                                      </p:cBhvr>
                                      <p:tavLst>
                                        <p:tav tm="0">
                                          <p:val>
                                            <p:strVal val="1+#ppt_h/2"/>
                                          </p:val>
                                        </p:tav>
                                        <p:tav tm="100000">
                                          <p:val>
                                            <p:strVal val="#ppt_y"/>
                                          </p:val>
                                        </p:tav>
                                      </p:tavLst>
                                    </p:anim>
                                  </p:childTnLst>
                                </p:cTn>
                              </p:par>
                            </p:childTnLst>
                          </p:cTn>
                        </p:par>
                        <p:par>
                          <p:cTn id="18" fill="hold">
                            <p:stCondLst>
                              <p:cond delay="1500"/>
                            </p:stCondLst>
                            <p:childTnLst>
                              <p:par>
                                <p:cTn id="19" presetID="2" presetClass="entr" presetSubtype="4" fill="hold" nodeType="afterEffect">
                                  <p:stCondLst>
                                    <p:cond delay="0"/>
                                  </p:stCondLst>
                                  <p:childTnLst>
                                    <p:set>
                                      <p:cBhvr>
                                        <p:cTn id="20" dur="1" fill="hold">
                                          <p:stCondLst>
                                            <p:cond delay="0"/>
                                          </p:stCondLst>
                                        </p:cTn>
                                        <p:tgtEl>
                                          <p:spTgt spid="49"/>
                                        </p:tgtEl>
                                        <p:attrNameLst>
                                          <p:attrName>style.visibility</p:attrName>
                                        </p:attrNameLst>
                                      </p:cBhvr>
                                      <p:to>
                                        <p:strVal val="visible"/>
                                      </p:to>
                                    </p:set>
                                    <p:anim calcmode="lin" valueType="num">
                                      <p:cBhvr additive="base">
                                        <p:cTn id="21" dur="500" fill="hold"/>
                                        <p:tgtEl>
                                          <p:spTgt spid="49"/>
                                        </p:tgtEl>
                                        <p:attrNameLst>
                                          <p:attrName>ppt_x</p:attrName>
                                        </p:attrNameLst>
                                      </p:cBhvr>
                                      <p:tavLst>
                                        <p:tav tm="0">
                                          <p:val>
                                            <p:strVal val="#ppt_x"/>
                                          </p:val>
                                        </p:tav>
                                        <p:tav tm="100000">
                                          <p:val>
                                            <p:strVal val="#ppt_x"/>
                                          </p:val>
                                        </p:tav>
                                      </p:tavLst>
                                    </p:anim>
                                    <p:anim calcmode="lin" valueType="num">
                                      <p:cBhvr additive="base">
                                        <p:cTn id="22" dur="500" fill="hold"/>
                                        <p:tgtEl>
                                          <p:spTgt spid="49"/>
                                        </p:tgtEl>
                                        <p:attrNameLst>
                                          <p:attrName>ppt_y</p:attrName>
                                        </p:attrNameLst>
                                      </p:cBhvr>
                                      <p:tavLst>
                                        <p:tav tm="0">
                                          <p:val>
                                            <p:strVal val="1+#ppt_h/2"/>
                                          </p:val>
                                        </p:tav>
                                        <p:tav tm="100000">
                                          <p:val>
                                            <p:strVal val="#ppt_y"/>
                                          </p:val>
                                        </p:tav>
                                      </p:tavLst>
                                    </p:anim>
                                  </p:childTnLst>
                                </p:cTn>
                              </p:par>
                            </p:childTnLst>
                          </p:cTn>
                        </p:par>
                        <p:par>
                          <p:cTn id="23" fill="hold">
                            <p:stCondLst>
                              <p:cond delay="2000"/>
                            </p:stCondLst>
                            <p:childTnLst>
                              <p:par>
                                <p:cTn id="24" presetID="2" presetClass="entr" presetSubtype="4" fill="hold" nodeType="afterEffect">
                                  <p:stCondLst>
                                    <p:cond delay="0"/>
                                  </p:stCondLst>
                                  <p:childTnLst>
                                    <p:set>
                                      <p:cBhvr>
                                        <p:cTn id="25" dur="1" fill="hold">
                                          <p:stCondLst>
                                            <p:cond delay="0"/>
                                          </p:stCondLst>
                                        </p:cTn>
                                        <p:tgtEl>
                                          <p:spTgt spid="3"/>
                                        </p:tgtEl>
                                        <p:attrNameLst>
                                          <p:attrName>style.visibility</p:attrName>
                                        </p:attrNameLst>
                                      </p:cBhvr>
                                      <p:to>
                                        <p:strVal val="visible"/>
                                      </p:to>
                                    </p:set>
                                    <p:anim calcmode="lin" valueType="num">
                                      <p:cBhvr additive="base">
                                        <p:cTn id="26" dur="500" fill="hold"/>
                                        <p:tgtEl>
                                          <p:spTgt spid="3"/>
                                        </p:tgtEl>
                                        <p:attrNameLst>
                                          <p:attrName>ppt_x</p:attrName>
                                        </p:attrNameLst>
                                      </p:cBhvr>
                                      <p:tavLst>
                                        <p:tav tm="0">
                                          <p:val>
                                            <p:strVal val="#ppt_x"/>
                                          </p:val>
                                        </p:tav>
                                        <p:tav tm="100000">
                                          <p:val>
                                            <p:strVal val="#ppt_x"/>
                                          </p:val>
                                        </p:tav>
                                      </p:tavLst>
                                    </p:anim>
                                    <p:anim calcmode="lin" valueType="num">
                                      <p:cBhvr additive="base">
                                        <p:cTn id="27" dur="500" fill="hold"/>
                                        <p:tgtEl>
                                          <p:spTgt spid="3"/>
                                        </p:tgtEl>
                                        <p:attrNameLst>
                                          <p:attrName>ppt_y</p:attrName>
                                        </p:attrNameLst>
                                      </p:cBhvr>
                                      <p:tavLst>
                                        <p:tav tm="0">
                                          <p:val>
                                            <p:strVal val="1+#ppt_h/2"/>
                                          </p:val>
                                        </p:tav>
                                        <p:tav tm="100000">
                                          <p:val>
                                            <p:strVal val="#ppt_y"/>
                                          </p:val>
                                        </p:tav>
                                      </p:tavLst>
                                    </p:anim>
                                  </p:childTnLst>
                                </p:cTn>
                              </p:par>
                            </p:childTnLst>
                          </p:cTn>
                        </p:par>
                        <p:par>
                          <p:cTn id="28" fill="hold">
                            <p:stCondLst>
                              <p:cond delay="2500"/>
                            </p:stCondLst>
                            <p:childTnLst>
                              <p:par>
                                <p:cTn id="29" presetID="2" presetClass="entr" presetSubtype="4" fill="hold" nodeType="afterEffect">
                                  <p:stCondLst>
                                    <p:cond delay="0"/>
                                  </p:stCondLst>
                                  <p:childTnLst>
                                    <p:set>
                                      <p:cBhvr>
                                        <p:cTn id="30" dur="1" fill="hold">
                                          <p:stCondLst>
                                            <p:cond delay="0"/>
                                          </p:stCondLst>
                                        </p:cTn>
                                        <p:tgtEl>
                                          <p:spTgt spid="5"/>
                                        </p:tgtEl>
                                        <p:attrNameLst>
                                          <p:attrName>style.visibility</p:attrName>
                                        </p:attrNameLst>
                                      </p:cBhvr>
                                      <p:to>
                                        <p:strVal val="visible"/>
                                      </p:to>
                                    </p:set>
                                    <p:anim calcmode="lin" valueType="num">
                                      <p:cBhvr additive="base">
                                        <p:cTn id="31" dur="500" fill="hold"/>
                                        <p:tgtEl>
                                          <p:spTgt spid="5"/>
                                        </p:tgtEl>
                                        <p:attrNameLst>
                                          <p:attrName>ppt_x</p:attrName>
                                        </p:attrNameLst>
                                      </p:cBhvr>
                                      <p:tavLst>
                                        <p:tav tm="0">
                                          <p:val>
                                            <p:strVal val="#ppt_x"/>
                                          </p:val>
                                        </p:tav>
                                        <p:tav tm="100000">
                                          <p:val>
                                            <p:strVal val="#ppt_x"/>
                                          </p:val>
                                        </p:tav>
                                      </p:tavLst>
                                    </p:anim>
                                    <p:anim calcmode="lin" valueType="num">
                                      <p:cBhvr additive="base">
                                        <p:cTn id="32" dur="500" fill="hold"/>
                                        <p:tgtEl>
                                          <p:spTgt spid="5"/>
                                        </p:tgtEl>
                                        <p:attrNameLst>
                                          <p:attrName>ppt_y</p:attrName>
                                        </p:attrNameLst>
                                      </p:cBhvr>
                                      <p:tavLst>
                                        <p:tav tm="0">
                                          <p:val>
                                            <p:strVal val="1+#ppt_h/2"/>
                                          </p:val>
                                        </p:tav>
                                        <p:tav tm="100000">
                                          <p:val>
                                            <p:strVal val="#ppt_y"/>
                                          </p:val>
                                        </p:tav>
                                      </p:tavLst>
                                    </p:anim>
                                  </p:childTnLst>
                                </p:cTn>
                              </p:par>
                            </p:childTnLst>
                          </p:cTn>
                        </p:par>
                        <p:par>
                          <p:cTn id="33" fill="hold">
                            <p:stCondLst>
                              <p:cond delay="3000"/>
                            </p:stCondLst>
                            <p:childTnLst>
                              <p:par>
                                <p:cTn id="34" presetID="2" presetClass="entr" presetSubtype="4" fill="hold" nodeType="afterEffect">
                                  <p:stCondLst>
                                    <p:cond delay="0"/>
                                  </p:stCondLst>
                                  <p:childTnLst>
                                    <p:set>
                                      <p:cBhvr>
                                        <p:cTn id="35" dur="1" fill="hold">
                                          <p:stCondLst>
                                            <p:cond delay="0"/>
                                          </p:stCondLst>
                                        </p:cTn>
                                        <p:tgtEl>
                                          <p:spTgt spid="8"/>
                                        </p:tgtEl>
                                        <p:attrNameLst>
                                          <p:attrName>style.visibility</p:attrName>
                                        </p:attrNameLst>
                                      </p:cBhvr>
                                      <p:to>
                                        <p:strVal val="visible"/>
                                      </p:to>
                                    </p:set>
                                    <p:anim calcmode="lin" valueType="num">
                                      <p:cBhvr additive="base">
                                        <p:cTn id="36" dur="500" fill="hold"/>
                                        <p:tgtEl>
                                          <p:spTgt spid="8"/>
                                        </p:tgtEl>
                                        <p:attrNameLst>
                                          <p:attrName>ppt_x</p:attrName>
                                        </p:attrNameLst>
                                      </p:cBhvr>
                                      <p:tavLst>
                                        <p:tav tm="0">
                                          <p:val>
                                            <p:strVal val="#ppt_x"/>
                                          </p:val>
                                        </p:tav>
                                        <p:tav tm="100000">
                                          <p:val>
                                            <p:strVal val="#ppt_x"/>
                                          </p:val>
                                        </p:tav>
                                      </p:tavLst>
                                    </p:anim>
                                    <p:anim calcmode="lin" valueType="num">
                                      <p:cBhvr additive="base">
                                        <p:cTn id="37" dur="500" fill="hold"/>
                                        <p:tgtEl>
                                          <p:spTgt spid="8"/>
                                        </p:tgtEl>
                                        <p:attrNameLst>
                                          <p:attrName>ppt_y</p:attrName>
                                        </p:attrNameLst>
                                      </p:cBhvr>
                                      <p:tavLst>
                                        <p:tav tm="0">
                                          <p:val>
                                            <p:strVal val="1+#ppt_h/2"/>
                                          </p:val>
                                        </p:tav>
                                        <p:tav tm="100000">
                                          <p:val>
                                            <p:strVal val="#ppt_y"/>
                                          </p:val>
                                        </p:tav>
                                      </p:tavLst>
                                    </p:anim>
                                  </p:childTnLst>
                                </p:cTn>
                              </p:par>
                            </p:childTnLst>
                          </p:cTn>
                        </p:par>
                        <p:par>
                          <p:cTn id="38" fill="hold">
                            <p:stCondLst>
                              <p:cond delay="3500"/>
                            </p:stCondLst>
                            <p:childTnLst>
                              <p:par>
                                <p:cTn id="39" presetID="2" presetClass="entr" presetSubtype="4" fill="hold" nodeType="afterEffect">
                                  <p:stCondLst>
                                    <p:cond delay="0"/>
                                  </p:stCondLst>
                                  <p:childTnLst>
                                    <p:set>
                                      <p:cBhvr>
                                        <p:cTn id="40" dur="1" fill="hold">
                                          <p:stCondLst>
                                            <p:cond delay="0"/>
                                          </p:stCondLst>
                                        </p:cTn>
                                        <p:tgtEl>
                                          <p:spTgt spid="6"/>
                                        </p:tgtEl>
                                        <p:attrNameLst>
                                          <p:attrName>style.visibility</p:attrName>
                                        </p:attrNameLst>
                                      </p:cBhvr>
                                      <p:to>
                                        <p:strVal val="visible"/>
                                      </p:to>
                                    </p:set>
                                    <p:anim calcmode="lin" valueType="num">
                                      <p:cBhvr additive="base">
                                        <p:cTn id="41" dur="500" fill="hold"/>
                                        <p:tgtEl>
                                          <p:spTgt spid="6"/>
                                        </p:tgtEl>
                                        <p:attrNameLst>
                                          <p:attrName>ppt_x</p:attrName>
                                        </p:attrNameLst>
                                      </p:cBhvr>
                                      <p:tavLst>
                                        <p:tav tm="0">
                                          <p:val>
                                            <p:strVal val="#ppt_x"/>
                                          </p:val>
                                        </p:tav>
                                        <p:tav tm="100000">
                                          <p:val>
                                            <p:strVal val="#ppt_x"/>
                                          </p:val>
                                        </p:tav>
                                      </p:tavLst>
                                    </p:anim>
                                    <p:anim calcmode="lin" valueType="num">
                                      <p:cBhvr additive="base">
                                        <p:cTn id="42" dur="500" fill="hold"/>
                                        <p:tgtEl>
                                          <p:spTgt spid="6"/>
                                        </p:tgtEl>
                                        <p:attrNameLst>
                                          <p:attrName>ppt_y</p:attrName>
                                        </p:attrNameLst>
                                      </p:cBhvr>
                                      <p:tavLst>
                                        <p:tav tm="0">
                                          <p:val>
                                            <p:strVal val="1+#ppt_h/2"/>
                                          </p:val>
                                        </p:tav>
                                        <p:tav tm="100000">
                                          <p:val>
                                            <p:strVal val="#ppt_y"/>
                                          </p:val>
                                        </p:tav>
                                      </p:tavLst>
                                    </p:anim>
                                  </p:childTnLst>
                                </p:cTn>
                              </p:par>
                            </p:childTnLst>
                          </p:cTn>
                        </p:par>
                        <p:par>
                          <p:cTn id="43" fill="hold">
                            <p:stCondLst>
                              <p:cond delay="4000"/>
                            </p:stCondLst>
                            <p:childTnLst>
                              <p:par>
                                <p:cTn id="44" presetID="2" presetClass="entr" presetSubtype="4" fill="hold" nodeType="afterEffect">
                                  <p:stCondLst>
                                    <p:cond delay="0"/>
                                  </p:stCondLst>
                                  <p:childTnLst>
                                    <p:set>
                                      <p:cBhvr>
                                        <p:cTn id="45" dur="1" fill="hold">
                                          <p:stCondLst>
                                            <p:cond delay="0"/>
                                          </p:stCondLst>
                                        </p:cTn>
                                        <p:tgtEl>
                                          <p:spTgt spid="7"/>
                                        </p:tgtEl>
                                        <p:attrNameLst>
                                          <p:attrName>style.visibility</p:attrName>
                                        </p:attrNameLst>
                                      </p:cBhvr>
                                      <p:to>
                                        <p:strVal val="visible"/>
                                      </p:to>
                                    </p:set>
                                    <p:anim calcmode="lin" valueType="num">
                                      <p:cBhvr additive="base">
                                        <p:cTn id="46" dur="500" fill="hold"/>
                                        <p:tgtEl>
                                          <p:spTgt spid="7"/>
                                        </p:tgtEl>
                                        <p:attrNameLst>
                                          <p:attrName>ppt_x</p:attrName>
                                        </p:attrNameLst>
                                      </p:cBhvr>
                                      <p:tavLst>
                                        <p:tav tm="0">
                                          <p:val>
                                            <p:strVal val="#ppt_x"/>
                                          </p:val>
                                        </p:tav>
                                        <p:tav tm="100000">
                                          <p:val>
                                            <p:strVal val="#ppt_x"/>
                                          </p:val>
                                        </p:tav>
                                      </p:tavLst>
                                    </p:anim>
                                    <p:anim calcmode="lin" valueType="num">
                                      <p:cBhvr additive="base">
                                        <p:cTn id="47"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3926175" y="86738"/>
            <a:ext cx="4339650" cy="923330"/>
          </a:xfrm>
          <a:prstGeom prst="rect">
            <a:avLst/>
          </a:prstGeom>
          <a:noFill/>
        </p:spPr>
        <p:txBody>
          <a:bodyPr wrap="none" rtlCol="0">
            <a:spAutoFit/>
          </a:bodyPr>
          <a:lstStyle/>
          <a:p>
            <a:r>
              <a:rPr lang="zh-CN" altLang="en-US" sz="5400" dirty="0">
                <a:solidFill>
                  <a:srgbClr val="C00000"/>
                </a:solidFill>
                <a:cs typeface="+mn-ea"/>
                <a:sym typeface="+mn-lt"/>
              </a:rPr>
              <a:t>支部大会制度</a:t>
            </a:r>
          </a:p>
        </p:txBody>
      </p:sp>
      <p:cxnSp>
        <p:nvCxnSpPr>
          <p:cNvPr id="7" name="PA-1022197">
            <a:extLst>
              <a:ext uri="{FF2B5EF4-FFF2-40B4-BE49-F238E27FC236}">
                <a16:creationId xmlns:a16="http://schemas.microsoft.com/office/drawing/2014/main" id="{4982BC02-1276-403D-830B-2CA2ED9285DC}"/>
              </a:ext>
            </a:extLst>
          </p:cNvPr>
          <p:cNvCxnSpPr/>
          <p:nvPr>
            <p:custDataLst>
              <p:tags r:id="rId1"/>
            </p:custDataLst>
          </p:nvPr>
        </p:nvCxnSpPr>
        <p:spPr>
          <a:xfrm>
            <a:off x="1522475" y="1440668"/>
            <a:ext cx="0" cy="4031035"/>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8" name="PA-1022198">
            <a:extLst>
              <a:ext uri="{FF2B5EF4-FFF2-40B4-BE49-F238E27FC236}">
                <a16:creationId xmlns:a16="http://schemas.microsoft.com/office/drawing/2014/main" id="{224EC10C-01B9-4BF9-9934-C3F6F77F0E21}"/>
              </a:ext>
            </a:extLst>
          </p:cNvPr>
          <p:cNvSpPr/>
          <p:nvPr>
            <p:custDataLst>
              <p:tags r:id="rId2"/>
            </p:custDataLst>
          </p:nvPr>
        </p:nvSpPr>
        <p:spPr>
          <a:xfrm>
            <a:off x="1266715" y="1426791"/>
            <a:ext cx="511520" cy="51152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cs typeface="+mn-ea"/>
                <a:sym typeface="+mn-lt"/>
              </a:rPr>
              <a:t>1</a:t>
            </a:r>
            <a:endParaRPr lang="zh-CN" altLang="en-US" sz="2000" dirty="0">
              <a:cs typeface="+mn-ea"/>
              <a:sym typeface="+mn-lt"/>
            </a:endParaRPr>
          </a:p>
        </p:txBody>
      </p:sp>
      <p:sp>
        <p:nvSpPr>
          <p:cNvPr id="9" name="PA-1022200">
            <a:extLst>
              <a:ext uri="{FF2B5EF4-FFF2-40B4-BE49-F238E27FC236}">
                <a16:creationId xmlns:a16="http://schemas.microsoft.com/office/drawing/2014/main" id="{DA06E8C0-F162-4F07-B45A-ED5F62205D7D}"/>
              </a:ext>
            </a:extLst>
          </p:cNvPr>
          <p:cNvSpPr/>
          <p:nvPr>
            <p:custDataLst>
              <p:tags r:id="rId3"/>
            </p:custDataLst>
          </p:nvPr>
        </p:nvSpPr>
        <p:spPr>
          <a:xfrm>
            <a:off x="1821946" y="1454825"/>
            <a:ext cx="9651654" cy="397032"/>
          </a:xfrm>
          <a:prstGeom prst="rect">
            <a:avLst/>
          </a:prstGeom>
        </p:spPr>
        <p:txBody>
          <a:bodyPr wrap="square">
            <a:spAutoFit/>
          </a:bodyPr>
          <a:lstStyle/>
          <a:p>
            <a:pPr algn="just">
              <a:lnSpc>
                <a:spcPct val="130000"/>
              </a:lnSpc>
            </a:pPr>
            <a:r>
              <a:rPr lang="zh-CN" altLang="en-US" dirty="0">
                <a:solidFill>
                  <a:srgbClr val="C00000"/>
                </a:solidFill>
                <a:cs typeface="+mn-ea"/>
                <a:sym typeface="+mn-lt"/>
              </a:rPr>
              <a:t>会议时间：</a:t>
            </a:r>
            <a:r>
              <a:rPr lang="zh-CN" altLang="en-US" sz="1600" dirty="0">
                <a:cs typeface="+mn-ea"/>
                <a:sym typeface="+mn-lt"/>
              </a:rPr>
              <a:t>每季度召开</a:t>
            </a:r>
            <a:r>
              <a:rPr lang="en-US" altLang="zh-CN" sz="1600" dirty="0">
                <a:solidFill>
                  <a:srgbClr val="C00000"/>
                </a:solidFill>
                <a:cs typeface="+mn-ea"/>
                <a:sym typeface="+mn-lt"/>
              </a:rPr>
              <a:t>1</a:t>
            </a:r>
            <a:r>
              <a:rPr lang="zh-CN" altLang="en-US" sz="1600" dirty="0">
                <a:solidFill>
                  <a:srgbClr val="C00000"/>
                </a:solidFill>
                <a:cs typeface="+mn-ea"/>
                <a:sym typeface="+mn-lt"/>
              </a:rPr>
              <a:t>次</a:t>
            </a:r>
            <a:r>
              <a:rPr lang="zh-CN" altLang="en-US" sz="1600" dirty="0">
                <a:cs typeface="+mn-ea"/>
                <a:sym typeface="+mn-lt"/>
              </a:rPr>
              <a:t>，会议由党支部书记主持，书记不在时由副书记主持。</a:t>
            </a:r>
          </a:p>
        </p:txBody>
      </p:sp>
      <p:sp>
        <p:nvSpPr>
          <p:cNvPr id="14" name="PA-1022198">
            <a:extLst>
              <a:ext uri="{FF2B5EF4-FFF2-40B4-BE49-F238E27FC236}">
                <a16:creationId xmlns:a16="http://schemas.microsoft.com/office/drawing/2014/main" id="{224EC10C-01B9-4BF9-9934-C3F6F77F0E21}"/>
              </a:ext>
            </a:extLst>
          </p:cNvPr>
          <p:cNvSpPr/>
          <p:nvPr>
            <p:custDataLst>
              <p:tags r:id="rId4"/>
            </p:custDataLst>
          </p:nvPr>
        </p:nvSpPr>
        <p:spPr>
          <a:xfrm>
            <a:off x="1266715" y="2058873"/>
            <a:ext cx="511520" cy="51152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cs typeface="+mn-ea"/>
                <a:sym typeface="+mn-lt"/>
              </a:rPr>
              <a:t>2</a:t>
            </a:r>
            <a:endParaRPr lang="zh-CN" altLang="en-US" sz="2000" dirty="0">
              <a:cs typeface="+mn-ea"/>
              <a:sym typeface="+mn-lt"/>
            </a:endParaRPr>
          </a:p>
        </p:txBody>
      </p:sp>
      <p:sp>
        <p:nvSpPr>
          <p:cNvPr id="15" name="PA-1022200">
            <a:extLst>
              <a:ext uri="{FF2B5EF4-FFF2-40B4-BE49-F238E27FC236}">
                <a16:creationId xmlns:a16="http://schemas.microsoft.com/office/drawing/2014/main" id="{DA06E8C0-F162-4F07-B45A-ED5F62205D7D}"/>
              </a:ext>
            </a:extLst>
          </p:cNvPr>
          <p:cNvSpPr/>
          <p:nvPr>
            <p:custDataLst>
              <p:tags r:id="rId5"/>
            </p:custDataLst>
          </p:nvPr>
        </p:nvSpPr>
        <p:spPr>
          <a:xfrm>
            <a:off x="1821946" y="2059748"/>
            <a:ext cx="9651654" cy="397032"/>
          </a:xfrm>
          <a:prstGeom prst="rect">
            <a:avLst/>
          </a:prstGeom>
        </p:spPr>
        <p:txBody>
          <a:bodyPr wrap="square">
            <a:spAutoFit/>
          </a:bodyPr>
          <a:lstStyle/>
          <a:p>
            <a:pPr algn="just">
              <a:lnSpc>
                <a:spcPct val="130000"/>
              </a:lnSpc>
            </a:pPr>
            <a:r>
              <a:rPr lang="zh-CN" altLang="en-US" dirty="0">
                <a:solidFill>
                  <a:srgbClr val="C00000"/>
                </a:solidFill>
                <a:cs typeface="+mn-ea"/>
                <a:sym typeface="+mn-lt"/>
              </a:rPr>
              <a:t>与会人员：</a:t>
            </a:r>
            <a:r>
              <a:rPr lang="zh-CN" altLang="en-US" sz="1600" dirty="0">
                <a:cs typeface="+mn-ea"/>
                <a:sym typeface="+mn-lt"/>
              </a:rPr>
              <a:t>会议由</a:t>
            </a:r>
            <a:r>
              <a:rPr lang="zh-CN" altLang="en-US" sz="1600" dirty="0">
                <a:solidFill>
                  <a:srgbClr val="C00000"/>
                </a:solidFill>
                <a:cs typeface="+mn-ea"/>
                <a:sym typeface="+mn-lt"/>
              </a:rPr>
              <a:t>全体党员</a:t>
            </a:r>
            <a:r>
              <a:rPr lang="zh-CN" altLang="en-US" sz="1600" dirty="0">
                <a:cs typeface="+mn-ea"/>
                <a:sym typeface="+mn-lt"/>
              </a:rPr>
              <a:t>参加，根据内容的需要，有时可吸收非党干部或入党积极分子列席参加。</a:t>
            </a:r>
          </a:p>
        </p:txBody>
      </p:sp>
      <p:sp>
        <p:nvSpPr>
          <p:cNvPr id="16" name="PA-1022198">
            <a:extLst>
              <a:ext uri="{FF2B5EF4-FFF2-40B4-BE49-F238E27FC236}">
                <a16:creationId xmlns:a16="http://schemas.microsoft.com/office/drawing/2014/main" id="{224EC10C-01B9-4BF9-9934-C3F6F77F0E21}"/>
              </a:ext>
            </a:extLst>
          </p:cNvPr>
          <p:cNvSpPr/>
          <p:nvPr>
            <p:custDataLst>
              <p:tags r:id="rId6"/>
            </p:custDataLst>
          </p:nvPr>
        </p:nvSpPr>
        <p:spPr>
          <a:xfrm>
            <a:off x="1266715" y="2700008"/>
            <a:ext cx="511520" cy="51152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cs typeface="+mn-ea"/>
                <a:sym typeface="+mn-lt"/>
              </a:rPr>
              <a:t>3</a:t>
            </a:r>
            <a:endParaRPr lang="zh-CN" altLang="en-US" sz="2000" dirty="0">
              <a:cs typeface="+mn-ea"/>
              <a:sym typeface="+mn-lt"/>
            </a:endParaRPr>
          </a:p>
        </p:txBody>
      </p:sp>
      <p:sp>
        <p:nvSpPr>
          <p:cNvPr id="17" name="PA-1022200">
            <a:extLst>
              <a:ext uri="{FF2B5EF4-FFF2-40B4-BE49-F238E27FC236}">
                <a16:creationId xmlns:a16="http://schemas.microsoft.com/office/drawing/2014/main" id="{DA06E8C0-F162-4F07-B45A-ED5F62205D7D}"/>
              </a:ext>
            </a:extLst>
          </p:cNvPr>
          <p:cNvSpPr/>
          <p:nvPr>
            <p:custDataLst>
              <p:tags r:id="rId7"/>
            </p:custDataLst>
          </p:nvPr>
        </p:nvSpPr>
        <p:spPr>
          <a:xfrm>
            <a:off x="1821946" y="2700883"/>
            <a:ext cx="9651654" cy="1572738"/>
          </a:xfrm>
          <a:prstGeom prst="rect">
            <a:avLst/>
          </a:prstGeom>
        </p:spPr>
        <p:txBody>
          <a:bodyPr wrap="square">
            <a:spAutoFit/>
          </a:bodyPr>
          <a:lstStyle/>
          <a:p>
            <a:pPr algn="just">
              <a:lnSpc>
                <a:spcPct val="130000"/>
              </a:lnSpc>
            </a:pPr>
            <a:r>
              <a:rPr lang="zh-CN" altLang="en-US" dirty="0">
                <a:solidFill>
                  <a:srgbClr val="C00000"/>
                </a:solidFill>
                <a:cs typeface="+mn-ea"/>
                <a:sym typeface="+mn-lt"/>
              </a:rPr>
              <a:t>会议内容：</a:t>
            </a:r>
            <a:r>
              <a:rPr lang="zh-CN" altLang="en-US" sz="1400" dirty="0">
                <a:cs typeface="+mn-ea"/>
                <a:sym typeface="+mn-lt"/>
              </a:rPr>
              <a:t>（</a:t>
            </a:r>
            <a:r>
              <a:rPr lang="en-US" altLang="zh-CN" sz="1400" dirty="0">
                <a:cs typeface="+mn-ea"/>
                <a:sym typeface="+mn-lt"/>
              </a:rPr>
              <a:t>1</a:t>
            </a:r>
            <a:r>
              <a:rPr lang="zh-CN" altLang="en-US" sz="1400" dirty="0">
                <a:cs typeface="+mn-ea"/>
                <a:sym typeface="+mn-lt"/>
              </a:rPr>
              <a:t>）传达学习党的路线、方针、政策和上级党组织的决议、指示，制定党支部贯彻落实的计划、措施。           </a:t>
            </a:r>
            <a:endParaRPr lang="en-US" altLang="zh-CN" sz="1400" dirty="0">
              <a:cs typeface="+mn-ea"/>
              <a:sym typeface="+mn-lt"/>
            </a:endParaRPr>
          </a:p>
          <a:p>
            <a:pPr algn="just">
              <a:lnSpc>
                <a:spcPct val="130000"/>
              </a:lnSpc>
            </a:pPr>
            <a:r>
              <a:rPr lang="en-US" altLang="zh-CN" sz="1400" dirty="0">
                <a:cs typeface="+mn-ea"/>
                <a:sym typeface="+mn-lt"/>
              </a:rPr>
              <a:t>                      </a:t>
            </a:r>
            <a:r>
              <a:rPr lang="zh-CN" altLang="en-US" sz="1400" dirty="0">
                <a:cs typeface="+mn-ea"/>
                <a:sym typeface="+mn-lt"/>
              </a:rPr>
              <a:t>（</a:t>
            </a:r>
            <a:r>
              <a:rPr lang="en-US" altLang="zh-CN" sz="1400" dirty="0">
                <a:cs typeface="+mn-ea"/>
                <a:sym typeface="+mn-lt"/>
              </a:rPr>
              <a:t>2</a:t>
            </a:r>
            <a:r>
              <a:rPr lang="zh-CN" altLang="en-US" sz="1400" dirty="0">
                <a:cs typeface="+mn-ea"/>
                <a:sym typeface="+mn-lt"/>
              </a:rPr>
              <a:t>）定期听取、讨论支部委员会的工作报告，对支部委员会的工作进行审查和监督。 </a:t>
            </a:r>
            <a:endParaRPr lang="en-US" altLang="zh-CN" sz="1400" dirty="0">
              <a:cs typeface="+mn-ea"/>
              <a:sym typeface="+mn-lt"/>
            </a:endParaRPr>
          </a:p>
          <a:p>
            <a:pPr algn="just">
              <a:lnSpc>
                <a:spcPct val="130000"/>
              </a:lnSpc>
            </a:pPr>
            <a:r>
              <a:rPr lang="en-US" altLang="zh-CN" sz="1400" dirty="0">
                <a:cs typeface="+mn-ea"/>
                <a:sym typeface="+mn-lt"/>
              </a:rPr>
              <a:t>                      </a:t>
            </a:r>
            <a:r>
              <a:rPr lang="zh-CN" altLang="en-US" sz="1400" dirty="0">
                <a:cs typeface="+mn-ea"/>
                <a:sym typeface="+mn-lt"/>
              </a:rPr>
              <a:t>（</a:t>
            </a:r>
            <a:r>
              <a:rPr lang="en-US" altLang="zh-CN" sz="1400" dirty="0">
                <a:cs typeface="+mn-ea"/>
                <a:sym typeface="+mn-lt"/>
              </a:rPr>
              <a:t>3</a:t>
            </a:r>
            <a:r>
              <a:rPr lang="zh-CN" altLang="en-US" sz="1400" dirty="0">
                <a:cs typeface="+mn-ea"/>
                <a:sym typeface="+mn-lt"/>
              </a:rPr>
              <a:t>）讨论发展新党员和接受预备党员转正，讨论决定对党员的表彰和处分。 </a:t>
            </a:r>
            <a:endParaRPr lang="en-US" altLang="zh-CN" sz="1400" dirty="0">
              <a:cs typeface="+mn-ea"/>
              <a:sym typeface="+mn-lt"/>
            </a:endParaRPr>
          </a:p>
          <a:p>
            <a:pPr algn="just">
              <a:lnSpc>
                <a:spcPct val="130000"/>
              </a:lnSpc>
            </a:pPr>
            <a:r>
              <a:rPr lang="en-US" altLang="zh-CN" sz="1400" dirty="0">
                <a:cs typeface="+mn-ea"/>
                <a:sym typeface="+mn-lt"/>
              </a:rPr>
              <a:t>                      </a:t>
            </a:r>
            <a:r>
              <a:rPr lang="zh-CN" altLang="en-US" sz="1400" dirty="0">
                <a:cs typeface="+mn-ea"/>
                <a:sym typeface="+mn-lt"/>
              </a:rPr>
              <a:t>（</a:t>
            </a:r>
            <a:r>
              <a:rPr lang="en-US" altLang="zh-CN" sz="1400" dirty="0">
                <a:cs typeface="+mn-ea"/>
                <a:sym typeface="+mn-lt"/>
              </a:rPr>
              <a:t>4</a:t>
            </a:r>
            <a:r>
              <a:rPr lang="zh-CN" altLang="en-US" sz="1400" dirty="0">
                <a:cs typeface="+mn-ea"/>
                <a:sym typeface="+mn-lt"/>
              </a:rPr>
              <a:t>）选举支部委员会成员和出席上级党代会的代表。 </a:t>
            </a:r>
            <a:endParaRPr lang="en-US" altLang="zh-CN" sz="1400" dirty="0">
              <a:cs typeface="+mn-ea"/>
              <a:sym typeface="+mn-lt"/>
            </a:endParaRPr>
          </a:p>
          <a:p>
            <a:pPr algn="just">
              <a:lnSpc>
                <a:spcPct val="130000"/>
              </a:lnSpc>
            </a:pPr>
            <a:r>
              <a:rPr lang="en-US" altLang="zh-CN" sz="1400" dirty="0">
                <a:cs typeface="+mn-ea"/>
                <a:sym typeface="+mn-lt"/>
              </a:rPr>
              <a:t>                      </a:t>
            </a:r>
            <a:r>
              <a:rPr lang="zh-CN" altLang="en-US" sz="1400" dirty="0">
                <a:cs typeface="+mn-ea"/>
                <a:sym typeface="+mn-lt"/>
              </a:rPr>
              <a:t>（</a:t>
            </a:r>
            <a:r>
              <a:rPr lang="en-US" altLang="zh-CN" sz="1400" dirty="0">
                <a:cs typeface="+mn-ea"/>
                <a:sym typeface="+mn-lt"/>
              </a:rPr>
              <a:t>5</a:t>
            </a:r>
            <a:r>
              <a:rPr lang="zh-CN" altLang="en-US" sz="1400" dirty="0">
                <a:cs typeface="+mn-ea"/>
                <a:sym typeface="+mn-lt"/>
              </a:rPr>
              <a:t>）讨论需由支部大会决定的其它重要事项。</a:t>
            </a:r>
          </a:p>
        </p:txBody>
      </p:sp>
      <p:sp>
        <p:nvSpPr>
          <p:cNvPr id="19" name="PA-1022198">
            <a:extLst>
              <a:ext uri="{FF2B5EF4-FFF2-40B4-BE49-F238E27FC236}">
                <a16:creationId xmlns:a16="http://schemas.microsoft.com/office/drawing/2014/main" id="{224EC10C-01B9-4BF9-9934-C3F6F77F0E21}"/>
              </a:ext>
            </a:extLst>
          </p:cNvPr>
          <p:cNvSpPr/>
          <p:nvPr>
            <p:custDataLst>
              <p:tags r:id="rId8"/>
            </p:custDataLst>
          </p:nvPr>
        </p:nvSpPr>
        <p:spPr>
          <a:xfrm>
            <a:off x="1266715" y="4270212"/>
            <a:ext cx="511520" cy="51152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cs typeface="+mn-ea"/>
                <a:sym typeface="+mn-lt"/>
              </a:rPr>
              <a:t>4</a:t>
            </a:r>
            <a:endParaRPr lang="zh-CN" altLang="en-US" sz="2000" dirty="0">
              <a:cs typeface="+mn-ea"/>
              <a:sym typeface="+mn-lt"/>
            </a:endParaRPr>
          </a:p>
        </p:txBody>
      </p:sp>
      <p:sp>
        <p:nvSpPr>
          <p:cNvPr id="20" name="PA-1022200">
            <a:extLst>
              <a:ext uri="{FF2B5EF4-FFF2-40B4-BE49-F238E27FC236}">
                <a16:creationId xmlns:a16="http://schemas.microsoft.com/office/drawing/2014/main" id="{DA06E8C0-F162-4F07-B45A-ED5F62205D7D}"/>
              </a:ext>
            </a:extLst>
          </p:cNvPr>
          <p:cNvSpPr/>
          <p:nvPr>
            <p:custDataLst>
              <p:tags r:id="rId9"/>
            </p:custDataLst>
          </p:nvPr>
        </p:nvSpPr>
        <p:spPr>
          <a:xfrm>
            <a:off x="1821946" y="4316352"/>
            <a:ext cx="9651654" cy="363176"/>
          </a:xfrm>
          <a:prstGeom prst="rect">
            <a:avLst/>
          </a:prstGeom>
        </p:spPr>
        <p:txBody>
          <a:bodyPr wrap="square">
            <a:spAutoFit/>
          </a:bodyPr>
          <a:lstStyle/>
          <a:p>
            <a:pPr algn="just">
              <a:lnSpc>
                <a:spcPct val="130000"/>
              </a:lnSpc>
            </a:pPr>
            <a:r>
              <a:rPr lang="zh-CN" altLang="en-US" sz="1600" dirty="0">
                <a:cs typeface="+mn-ea"/>
                <a:sym typeface="+mn-lt"/>
              </a:rPr>
              <a:t>会议形成的决议由支委会负责检查落实。</a:t>
            </a:r>
          </a:p>
        </p:txBody>
      </p:sp>
      <p:sp>
        <p:nvSpPr>
          <p:cNvPr id="21" name="PA-1022198">
            <a:extLst>
              <a:ext uri="{FF2B5EF4-FFF2-40B4-BE49-F238E27FC236}">
                <a16:creationId xmlns:a16="http://schemas.microsoft.com/office/drawing/2014/main" id="{224EC10C-01B9-4BF9-9934-C3F6F77F0E21}"/>
              </a:ext>
            </a:extLst>
          </p:cNvPr>
          <p:cNvSpPr/>
          <p:nvPr>
            <p:custDataLst>
              <p:tags r:id="rId10"/>
            </p:custDataLst>
          </p:nvPr>
        </p:nvSpPr>
        <p:spPr>
          <a:xfrm>
            <a:off x="1266715" y="4902294"/>
            <a:ext cx="511520" cy="51152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cs typeface="+mn-ea"/>
                <a:sym typeface="+mn-lt"/>
              </a:rPr>
              <a:t>5</a:t>
            </a:r>
            <a:endParaRPr lang="zh-CN" altLang="en-US" sz="2000" dirty="0">
              <a:cs typeface="+mn-ea"/>
              <a:sym typeface="+mn-lt"/>
            </a:endParaRPr>
          </a:p>
        </p:txBody>
      </p:sp>
      <p:sp>
        <p:nvSpPr>
          <p:cNvPr id="22" name="PA-1022200">
            <a:extLst>
              <a:ext uri="{FF2B5EF4-FFF2-40B4-BE49-F238E27FC236}">
                <a16:creationId xmlns:a16="http://schemas.microsoft.com/office/drawing/2014/main" id="{DA06E8C0-F162-4F07-B45A-ED5F62205D7D}"/>
              </a:ext>
            </a:extLst>
          </p:cNvPr>
          <p:cNvSpPr/>
          <p:nvPr>
            <p:custDataLst>
              <p:tags r:id="rId11"/>
            </p:custDataLst>
          </p:nvPr>
        </p:nvSpPr>
        <p:spPr>
          <a:xfrm>
            <a:off x="1821946" y="4903169"/>
            <a:ext cx="9651654" cy="397032"/>
          </a:xfrm>
          <a:prstGeom prst="rect">
            <a:avLst/>
          </a:prstGeom>
        </p:spPr>
        <p:txBody>
          <a:bodyPr wrap="square">
            <a:spAutoFit/>
          </a:bodyPr>
          <a:lstStyle/>
          <a:p>
            <a:pPr algn="just">
              <a:lnSpc>
                <a:spcPct val="130000"/>
              </a:lnSpc>
            </a:pPr>
            <a:r>
              <a:rPr lang="zh-CN" altLang="en-US" dirty="0">
                <a:solidFill>
                  <a:srgbClr val="C00000"/>
                </a:solidFill>
                <a:cs typeface="+mn-ea"/>
                <a:sym typeface="+mn-lt"/>
              </a:rPr>
              <a:t>会议记录：</a:t>
            </a:r>
            <a:r>
              <a:rPr lang="zh-CN" altLang="en-US" sz="1600" dirty="0">
                <a:cs typeface="+mn-ea"/>
                <a:sym typeface="+mn-lt"/>
              </a:rPr>
              <a:t>支部组织委员负责会议记录，会议记录要认真保管，年终归档备查。</a:t>
            </a:r>
          </a:p>
        </p:txBody>
      </p:sp>
    </p:spTree>
    <p:extLst>
      <p:ext uri="{BB962C8B-B14F-4D97-AF65-F5344CB8AC3E}">
        <p14:creationId xmlns:p14="http://schemas.microsoft.com/office/powerpoint/2010/main" val="1212912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up)">
                                      <p:cBhvr>
                                        <p:cTn id="11" dur="500"/>
                                        <p:tgtEl>
                                          <p:spTgt spid="7"/>
                                        </p:tgtEl>
                                      </p:cBhvr>
                                    </p:animEffect>
                                  </p:childTnLst>
                                </p:cTn>
                              </p:par>
                            </p:childTnLst>
                          </p:cTn>
                        </p:par>
                        <p:par>
                          <p:cTn id="12" fill="hold">
                            <p:stCondLst>
                              <p:cond delay="1000"/>
                            </p:stCondLst>
                            <p:childTnLst>
                              <p:par>
                                <p:cTn id="13" presetID="42" presetClass="entr" presetSubtype="0"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anim calcmode="lin" valueType="num">
                                      <p:cBhvr>
                                        <p:cTn id="16" dur="500" fill="hold"/>
                                        <p:tgtEl>
                                          <p:spTgt spid="8"/>
                                        </p:tgtEl>
                                        <p:attrNameLst>
                                          <p:attrName>ppt_x</p:attrName>
                                        </p:attrNameLst>
                                      </p:cBhvr>
                                      <p:tavLst>
                                        <p:tav tm="0">
                                          <p:val>
                                            <p:strVal val="#ppt_x"/>
                                          </p:val>
                                        </p:tav>
                                        <p:tav tm="100000">
                                          <p:val>
                                            <p:strVal val="#ppt_x"/>
                                          </p:val>
                                        </p:tav>
                                      </p:tavLst>
                                    </p:anim>
                                    <p:anim calcmode="lin" valueType="num">
                                      <p:cBhvr>
                                        <p:cTn id="17" dur="500" fill="hold"/>
                                        <p:tgtEl>
                                          <p:spTgt spid="8"/>
                                        </p:tgtEl>
                                        <p:attrNameLst>
                                          <p:attrName>ppt_y</p:attrName>
                                        </p:attrNameLst>
                                      </p:cBhvr>
                                      <p:tavLst>
                                        <p:tav tm="0">
                                          <p:val>
                                            <p:strVal val="#ppt_y+.1"/>
                                          </p:val>
                                        </p:tav>
                                        <p:tav tm="100000">
                                          <p:val>
                                            <p:strVal val="#ppt_y"/>
                                          </p:val>
                                        </p:tav>
                                      </p:tavLst>
                                    </p:anim>
                                  </p:childTnLst>
                                </p:cTn>
                              </p:par>
                            </p:childTnLst>
                          </p:cTn>
                        </p:par>
                        <p:par>
                          <p:cTn id="18" fill="hold">
                            <p:stCondLst>
                              <p:cond delay="1500"/>
                            </p:stCondLst>
                            <p:childTnLst>
                              <p:par>
                                <p:cTn id="19" presetID="22" presetClass="entr" presetSubtype="8" fill="hold" grpId="0" nodeType="after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wipe(left)">
                                      <p:cBhvr>
                                        <p:cTn id="21" dur="500"/>
                                        <p:tgtEl>
                                          <p:spTgt spid="9"/>
                                        </p:tgtEl>
                                      </p:cBhvr>
                                    </p:animEffect>
                                  </p:childTnLst>
                                </p:cTn>
                              </p:par>
                            </p:childTnLst>
                          </p:cTn>
                        </p:par>
                        <p:par>
                          <p:cTn id="22" fill="hold">
                            <p:stCondLst>
                              <p:cond delay="2000"/>
                            </p:stCondLst>
                            <p:childTnLst>
                              <p:par>
                                <p:cTn id="23" presetID="42" presetClass="entr" presetSubtype="0" fill="hold" grpId="0" nodeType="after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fade">
                                      <p:cBhvr>
                                        <p:cTn id="25" dur="500"/>
                                        <p:tgtEl>
                                          <p:spTgt spid="14"/>
                                        </p:tgtEl>
                                      </p:cBhvr>
                                    </p:animEffect>
                                    <p:anim calcmode="lin" valueType="num">
                                      <p:cBhvr>
                                        <p:cTn id="26" dur="500" fill="hold"/>
                                        <p:tgtEl>
                                          <p:spTgt spid="14"/>
                                        </p:tgtEl>
                                        <p:attrNameLst>
                                          <p:attrName>ppt_x</p:attrName>
                                        </p:attrNameLst>
                                      </p:cBhvr>
                                      <p:tavLst>
                                        <p:tav tm="0">
                                          <p:val>
                                            <p:strVal val="#ppt_x"/>
                                          </p:val>
                                        </p:tav>
                                        <p:tav tm="100000">
                                          <p:val>
                                            <p:strVal val="#ppt_x"/>
                                          </p:val>
                                        </p:tav>
                                      </p:tavLst>
                                    </p:anim>
                                    <p:anim calcmode="lin" valueType="num">
                                      <p:cBhvr>
                                        <p:cTn id="27" dur="500" fill="hold"/>
                                        <p:tgtEl>
                                          <p:spTgt spid="14"/>
                                        </p:tgtEl>
                                        <p:attrNameLst>
                                          <p:attrName>ppt_y</p:attrName>
                                        </p:attrNameLst>
                                      </p:cBhvr>
                                      <p:tavLst>
                                        <p:tav tm="0">
                                          <p:val>
                                            <p:strVal val="#ppt_y+.1"/>
                                          </p:val>
                                        </p:tav>
                                        <p:tav tm="100000">
                                          <p:val>
                                            <p:strVal val="#ppt_y"/>
                                          </p:val>
                                        </p:tav>
                                      </p:tavLst>
                                    </p:anim>
                                  </p:childTnLst>
                                </p:cTn>
                              </p:par>
                            </p:childTnLst>
                          </p:cTn>
                        </p:par>
                        <p:par>
                          <p:cTn id="28" fill="hold">
                            <p:stCondLst>
                              <p:cond delay="2500"/>
                            </p:stCondLst>
                            <p:childTnLst>
                              <p:par>
                                <p:cTn id="29" presetID="22" presetClass="entr" presetSubtype="8" fill="hold" grpId="0" nodeType="after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wipe(left)">
                                      <p:cBhvr>
                                        <p:cTn id="31" dur="500"/>
                                        <p:tgtEl>
                                          <p:spTgt spid="15"/>
                                        </p:tgtEl>
                                      </p:cBhvr>
                                    </p:animEffect>
                                  </p:childTnLst>
                                </p:cTn>
                              </p:par>
                            </p:childTnLst>
                          </p:cTn>
                        </p:par>
                        <p:par>
                          <p:cTn id="32" fill="hold">
                            <p:stCondLst>
                              <p:cond delay="3000"/>
                            </p:stCondLst>
                            <p:childTnLst>
                              <p:par>
                                <p:cTn id="33" presetID="42" presetClass="entr" presetSubtype="0" fill="hold" grpId="0" nodeType="after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fade">
                                      <p:cBhvr>
                                        <p:cTn id="35" dur="500"/>
                                        <p:tgtEl>
                                          <p:spTgt spid="16"/>
                                        </p:tgtEl>
                                      </p:cBhvr>
                                    </p:animEffect>
                                    <p:anim calcmode="lin" valueType="num">
                                      <p:cBhvr>
                                        <p:cTn id="36" dur="500" fill="hold"/>
                                        <p:tgtEl>
                                          <p:spTgt spid="16"/>
                                        </p:tgtEl>
                                        <p:attrNameLst>
                                          <p:attrName>ppt_x</p:attrName>
                                        </p:attrNameLst>
                                      </p:cBhvr>
                                      <p:tavLst>
                                        <p:tav tm="0">
                                          <p:val>
                                            <p:strVal val="#ppt_x"/>
                                          </p:val>
                                        </p:tav>
                                        <p:tav tm="100000">
                                          <p:val>
                                            <p:strVal val="#ppt_x"/>
                                          </p:val>
                                        </p:tav>
                                      </p:tavLst>
                                    </p:anim>
                                    <p:anim calcmode="lin" valueType="num">
                                      <p:cBhvr>
                                        <p:cTn id="37" dur="500" fill="hold"/>
                                        <p:tgtEl>
                                          <p:spTgt spid="16"/>
                                        </p:tgtEl>
                                        <p:attrNameLst>
                                          <p:attrName>ppt_y</p:attrName>
                                        </p:attrNameLst>
                                      </p:cBhvr>
                                      <p:tavLst>
                                        <p:tav tm="0">
                                          <p:val>
                                            <p:strVal val="#ppt_y+.1"/>
                                          </p:val>
                                        </p:tav>
                                        <p:tav tm="100000">
                                          <p:val>
                                            <p:strVal val="#ppt_y"/>
                                          </p:val>
                                        </p:tav>
                                      </p:tavLst>
                                    </p:anim>
                                  </p:childTnLst>
                                </p:cTn>
                              </p:par>
                            </p:childTnLst>
                          </p:cTn>
                        </p:par>
                        <p:par>
                          <p:cTn id="38" fill="hold">
                            <p:stCondLst>
                              <p:cond delay="3500"/>
                            </p:stCondLst>
                            <p:childTnLst>
                              <p:par>
                                <p:cTn id="39" presetID="22" presetClass="entr" presetSubtype="8" fill="hold" grpId="0" nodeType="afterEffect">
                                  <p:stCondLst>
                                    <p:cond delay="0"/>
                                  </p:stCondLst>
                                  <p:childTnLst>
                                    <p:set>
                                      <p:cBhvr>
                                        <p:cTn id="40" dur="1" fill="hold">
                                          <p:stCondLst>
                                            <p:cond delay="0"/>
                                          </p:stCondLst>
                                        </p:cTn>
                                        <p:tgtEl>
                                          <p:spTgt spid="17"/>
                                        </p:tgtEl>
                                        <p:attrNameLst>
                                          <p:attrName>style.visibility</p:attrName>
                                        </p:attrNameLst>
                                      </p:cBhvr>
                                      <p:to>
                                        <p:strVal val="visible"/>
                                      </p:to>
                                    </p:set>
                                    <p:animEffect transition="in" filter="wipe(left)">
                                      <p:cBhvr>
                                        <p:cTn id="41" dur="500"/>
                                        <p:tgtEl>
                                          <p:spTgt spid="17"/>
                                        </p:tgtEl>
                                      </p:cBhvr>
                                    </p:animEffect>
                                  </p:childTnLst>
                                </p:cTn>
                              </p:par>
                            </p:childTnLst>
                          </p:cTn>
                        </p:par>
                        <p:par>
                          <p:cTn id="42" fill="hold">
                            <p:stCondLst>
                              <p:cond delay="4000"/>
                            </p:stCondLst>
                            <p:childTnLst>
                              <p:par>
                                <p:cTn id="43" presetID="42" presetClass="entr" presetSubtype="0" fill="hold" grpId="0" nodeType="afterEffect">
                                  <p:stCondLst>
                                    <p:cond delay="0"/>
                                  </p:stCondLst>
                                  <p:childTnLst>
                                    <p:set>
                                      <p:cBhvr>
                                        <p:cTn id="44" dur="1" fill="hold">
                                          <p:stCondLst>
                                            <p:cond delay="0"/>
                                          </p:stCondLst>
                                        </p:cTn>
                                        <p:tgtEl>
                                          <p:spTgt spid="19"/>
                                        </p:tgtEl>
                                        <p:attrNameLst>
                                          <p:attrName>style.visibility</p:attrName>
                                        </p:attrNameLst>
                                      </p:cBhvr>
                                      <p:to>
                                        <p:strVal val="visible"/>
                                      </p:to>
                                    </p:set>
                                    <p:animEffect transition="in" filter="fade">
                                      <p:cBhvr>
                                        <p:cTn id="45" dur="500"/>
                                        <p:tgtEl>
                                          <p:spTgt spid="19"/>
                                        </p:tgtEl>
                                      </p:cBhvr>
                                    </p:animEffect>
                                    <p:anim calcmode="lin" valueType="num">
                                      <p:cBhvr>
                                        <p:cTn id="46" dur="500" fill="hold"/>
                                        <p:tgtEl>
                                          <p:spTgt spid="19"/>
                                        </p:tgtEl>
                                        <p:attrNameLst>
                                          <p:attrName>ppt_x</p:attrName>
                                        </p:attrNameLst>
                                      </p:cBhvr>
                                      <p:tavLst>
                                        <p:tav tm="0">
                                          <p:val>
                                            <p:strVal val="#ppt_x"/>
                                          </p:val>
                                        </p:tav>
                                        <p:tav tm="100000">
                                          <p:val>
                                            <p:strVal val="#ppt_x"/>
                                          </p:val>
                                        </p:tav>
                                      </p:tavLst>
                                    </p:anim>
                                    <p:anim calcmode="lin" valueType="num">
                                      <p:cBhvr>
                                        <p:cTn id="47" dur="500" fill="hold"/>
                                        <p:tgtEl>
                                          <p:spTgt spid="19"/>
                                        </p:tgtEl>
                                        <p:attrNameLst>
                                          <p:attrName>ppt_y</p:attrName>
                                        </p:attrNameLst>
                                      </p:cBhvr>
                                      <p:tavLst>
                                        <p:tav tm="0">
                                          <p:val>
                                            <p:strVal val="#ppt_y+.1"/>
                                          </p:val>
                                        </p:tav>
                                        <p:tav tm="100000">
                                          <p:val>
                                            <p:strVal val="#ppt_y"/>
                                          </p:val>
                                        </p:tav>
                                      </p:tavLst>
                                    </p:anim>
                                  </p:childTnLst>
                                </p:cTn>
                              </p:par>
                            </p:childTnLst>
                          </p:cTn>
                        </p:par>
                        <p:par>
                          <p:cTn id="48" fill="hold">
                            <p:stCondLst>
                              <p:cond delay="4500"/>
                            </p:stCondLst>
                            <p:childTnLst>
                              <p:par>
                                <p:cTn id="49" presetID="22" presetClass="entr" presetSubtype="8" fill="hold" grpId="0" nodeType="afterEffect">
                                  <p:stCondLst>
                                    <p:cond delay="0"/>
                                  </p:stCondLst>
                                  <p:childTnLst>
                                    <p:set>
                                      <p:cBhvr>
                                        <p:cTn id="50" dur="1" fill="hold">
                                          <p:stCondLst>
                                            <p:cond delay="0"/>
                                          </p:stCondLst>
                                        </p:cTn>
                                        <p:tgtEl>
                                          <p:spTgt spid="20"/>
                                        </p:tgtEl>
                                        <p:attrNameLst>
                                          <p:attrName>style.visibility</p:attrName>
                                        </p:attrNameLst>
                                      </p:cBhvr>
                                      <p:to>
                                        <p:strVal val="visible"/>
                                      </p:to>
                                    </p:set>
                                    <p:animEffect transition="in" filter="wipe(left)">
                                      <p:cBhvr>
                                        <p:cTn id="51" dur="500"/>
                                        <p:tgtEl>
                                          <p:spTgt spid="20"/>
                                        </p:tgtEl>
                                      </p:cBhvr>
                                    </p:animEffect>
                                  </p:childTnLst>
                                </p:cTn>
                              </p:par>
                            </p:childTnLst>
                          </p:cTn>
                        </p:par>
                        <p:par>
                          <p:cTn id="52" fill="hold">
                            <p:stCondLst>
                              <p:cond delay="5000"/>
                            </p:stCondLst>
                            <p:childTnLst>
                              <p:par>
                                <p:cTn id="53" presetID="42" presetClass="entr" presetSubtype="0" fill="hold" grpId="0" nodeType="afterEffect">
                                  <p:stCondLst>
                                    <p:cond delay="0"/>
                                  </p:stCondLst>
                                  <p:childTnLst>
                                    <p:set>
                                      <p:cBhvr>
                                        <p:cTn id="54" dur="1" fill="hold">
                                          <p:stCondLst>
                                            <p:cond delay="0"/>
                                          </p:stCondLst>
                                        </p:cTn>
                                        <p:tgtEl>
                                          <p:spTgt spid="21"/>
                                        </p:tgtEl>
                                        <p:attrNameLst>
                                          <p:attrName>style.visibility</p:attrName>
                                        </p:attrNameLst>
                                      </p:cBhvr>
                                      <p:to>
                                        <p:strVal val="visible"/>
                                      </p:to>
                                    </p:set>
                                    <p:animEffect transition="in" filter="fade">
                                      <p:cBhvr>
                                        <p:cTn id="55" dur="500"/>
                                        <p:tgtEl>
                                          <p:spTgt spid="21"/>
                                        </p:tgtEl>
                                      </p:cBhvr>
                                    </p:animEffect>
                                    <p:anim calcmode="lin" valueType="num">
                                      <p:cBhvr>
                                        <p:cTn id="56" dur="500" fill="hold"/>
                                        <p:tgtEl>
                                          <p:spTgt spid="21"/>
                                        </p:tgtEl>
                                        <p:attrNameLst>
                                          <p:attrName>ppt_x</p:attrName>
                                        </p:attrNameLst>
                                      </p:cBhvr>
                                      <p:tavLst>
                                        <p:tav tm="0">
                                          <p:val>
                                            <p:strVal val="#ppt_x"/>
                                          </p:val>
                                        </p:tav>
                                        <p:tav tm="100000">
                                          <p:val>
                                            <p:strVal val="#ppt_x"/>
                                          </p:val>
                                        </p:tav>
                                      </p:tavLst>
                                    </p:anim>
                                    <p:anim calcmode="lin" valueType="num">
                                      <p:cBhvr>
                                        <p:cTn id="57" dur="500" fill="hold"/>
                                        <p:tgtEl>
                                          <p:spTgt spid="21"/>
                                        </p:tgtEl>
                                        <p:attrNameLst>
                                          <p:attrName>ppt_y</p:attrName>
                                        </p:attrNameLst>
                                      </p:cBhvr>
                                      <p:tavLst>
                                        <p:tav tm="0">
                                          <p:val>
                                            <p:strVal val="#ppt_y+.1"/>
                                          </p:val>
                                        </p:tav>
                                        <p:tav tm="100000">
                                          <p:val>
                                            <p:strVal val="#ppt_y"/>
                                          </p:val>
                                        </p:tav>
                                      </p:tavLst>
                                    </p:anim>
                                  </p:childTnLst>
                                </p:cTn>
                              </p:par>
                            </p:childTnLst>
                          </p:cTn>
                        </p:par>
                        <p:par>
                          <p:cTn id="58" fill="hold">
                            <p:stCondLst>
                              <p:cond delay="5500"/>
                            </p:stCondLst>
                            <p:childTnLst>
                              <p:par>
                                <p:cTn id="59" presetID="22" presetClass="entr" presetSubtype="8" fill="hold" grpId="0" nodeType="afterEffect">
                                  <p:stCondLst>
                                    <p:cond delay="0"/>
                                  </p:stCondLst>
                                  <p:childTnLst>
                                    <p:set>
                                      <p:cBhvr>
                                        <p:cTn id="60" dur="1" fill="hold">
                                          <p:stCondLst>
                                            <p:cond delay="0"/>
                                          </p:stCondLst>
                                        </p:cTn>
                                        <p:tgtEl>
                                          <p:spTgt spid="22"/>
                                        </p:tgtEl>
                                        <p:attrNameLst>
                                          <p:attrName>style.visibility</p:attrName>
                                        </p:attrNameLst>
                                      </p:cBhvr>
                                      <p:to>
                                        <p:strVal val="visible"/>
                                      </p:to>
                                    </p:set>
                                    <p:animEffect transition="in" filter="wipe(left)">
                                      <p:cBhvr>
                                        <p:cTn id="61"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animBg="1"/>
      <p:bldP spid="9" grpId="0"/>
      <p:bldP spid="14" grpId="0" animBg="1"/>
      <p:bldP spid="15" grpId="0"/>
      <p:bldP spid="16" grpId="0" animBg="1"/>
      <p:bldP spid="17" grpId="0"/>
      <p:bldP spid="19" grpId="0" animBg="1"/>
      <p:bldP spid="20" grpId="0"/>
      <p:bldP spid="21" grpId="0" animBg="1"/>
      <p:bldP spid="2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3547269" y="65314"/>
            <a:ext cx="5471370" cy="923330"/>
          </a:xfrm>
          <a:prstGeom prst="rect">
            <a:avLst/>
          </a:prstGeom>
          <a:noFill/>
        </p:spPr>
        <p:txBody>
          <a:bodyPr wrap="none" rtlCol="0">
            <a:spAutoFit/>
          </a:bodyPr>
          <a:lstStyle/>
          <a:p>
            <a:r>
              <a:rPr lang="zh-CN" altLang="en-US" sz="5400" dirty="0">
                <a:solidFill>
                  <a:srgbClr val="C00000"/>
                </a:solidFill>
                <a:cs typeface="+mn-ea"/>
                <a:sym typeface="+mn-lt"/>
              </a:rPr>
              <a:t>支部委员会制度  </a:t>
            </a:r>
          </a:p>
        </p:txBody>
      </p:sp>
      <p:cxnSp>
        <p:nvCxnSpPr>
          <p:cNvPr id="7" name="PA-1022197">
            <a:extLst>
              <a:ext uri="{FF2B5EF4-FFF2-40B4-BE49-F238E27FC236}">
                <a16:creationId xmlns:a16="http://schemas.microsoft.com/office/drawing/2014/main" id="{4982BC02-1276-403D-830B-2CA2ED9285DC}"/>
              </a:ext>
            </a:extLst>
          </p:cNvPr>
          <p:cNvCxnSpPr/>
          <p:nvPr>
            <p:custDataLst>
              <p:tags r:id="rId1"/>
            </p:custDataLst>
          </p:nvPr>
        </p:nvCxnSpPr>
        <p:spPr>
          <a:xfrm>
            <a:off x="1630494" y="1460710"/>
            <a:ext cx="0" cy="3551196"/>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8" name="PA-1022198">
            <a:extLst>
              <a:ext uri="{FF2B5EF4-FFF2-40B4-BE49-F238E27FC236}">
                <a16:creationId xmlns:a16="http://schemas.microsoft.com/office/drawing/2014/main" id="{224EC10C-01B9-4BF9-9934-C3F6F77F0E21}"/>
              </a:ext>
            </a:extLst>
          </p:cNvPr>
          <p:cNvSpPr/>
          <p:nvPr>
            <p:custDataLst>
              <p:tags r:id="rId2"/>
            </p:custDataLst>
          </p:nvPr>
        </p:nvSpPr>
        <p:spPr>
          <a:xfrm>
            <a:off x="1374734" y="1446833"/>
            <a:ext cx="511520" cy="51152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cs typeface="+mn-ea"/>
                <a:sym typeface="+mn-lt"/>
              </a:rPr>
              <a:t>1</a:t>
            </a:r>
            <a:endParaRPr lang="zh-CN" altLang="en-US" sz="2000" dirty="0">
              <a:cs typeface="+mn-ea"/>
              <a:sym typeface="+mn-lt"/>
            </a:endParaRPr>
          </a:p>
        </p:txBody>
      </p:sp>
      <p:sp>
        <p:nvSpPr>
          <p:cNvPr id="9" name="PA-1022200">
            <a:extLst>
              <a:ext uri="{FF2B5EF4-FFF2-40B4-BE49-F238E27FC236}">
                <a16:creationId xmlns:a16="http://schemas.microsoft.com/office/drawing/2014/main" id="{DA06E8C0-F162-4F07-B45A-ED5F62205D7D}"/>
              </a:ext>
            </a:extLst>
          </p:cNvPr>
          <p:cNvSpPr/>
          <p:nvPr>
            <p:custDataLst>
              <p:tags r:id="rId3"/>
            </p:custDataLst>
          </p:nvPr>
        </p:nvSpPr>
        <p:spPr>
          <a:xfrm>
            <a:off x="1929965" y="1474867"/>
            <a:ext cx="9651654" cy="397032"/>
          </a:xfrm>
          <a:prstGeom prst="rect">
            <a:avLst/>
          </a:prstGeom>
        </p:spPr>
        <p:txBody>
          <a:bodyPr wrap="square">
            <a:spAutoFit/>
          </a:bodyPr>
          <a:lstStyle/>
          <a:p>
            <a:pPr algn="just">
              <a:lnSpc>
                <a:spcPct val="130000"/>
              </a:lnSpc>
            </a:pPr>
            <a:r>
              <a:rPr lang="zh-CN" altLang="en-US" dirty="0">
                <a:solidFill>
                  <a:srgbClr val="C00000"/>
                </a:solidFill>
                <a:cs typeface="+mn-ea"/>
                <a:sym typeface="+mn-lt"/>
              </a:rPr>
              <a:t>会议时间：</a:t>
            </a:r>
            <a:r>
              <a:rPr lang="zh-CN" altLang="en-US" sz="1600" dirty="0">
                <a:cs typeface="+mn-ea"/>
                <a:sym typeface="+mn-lt"/>
              </a:rPr>
              <a:t>支部委员会的会议</a:t>
            </a:r>
            <a:r>
              <a:rPr lang="zh-CN" altLang="en-US" sz="1600" dirty="0">
                <a:solidFill>
                  <a:srgbClr val="C00000"/>
                </a:solidFill>
                <a:cs typeface="+mn-ea"/>
                <a:sym typeface="+mn-lt"/>
              </a:rPr>
              <a:t>每月</a:t>
            </a:r>
            <a:r>
              <a:rPr lang="en-US" altLang="zh-CN" sz="1600" dirty="0">
                <a:solidFill>
                  <a:srgbClr val="C00000"/>
                </a:solidFill>
                <a:cs typeface="+mn-ea"/>
                <a:sym typeface="+mn-lt"/>
              </a:rPr>
              <a:t>1</a:t>
            </a:r>
            <a:r>
              <a:rPr lang="zh-CN" altLang="en-US" sz="1600" dirty="0">
                <a:solidFill>
                  <a:srgbClr val="C00000"/>
                </a:solidFill>
                <a:cs typeface="+mn-ea"/>
                <a:sym typeface="+mn-lt"/>
              </a:rPr>
              <a:t>次</a:t>
            </a:r>
            <a:r>
              <a:rPr lang="zh-CN" altLang="en-US" sz="1600" dirty="0">
                <a:cs typeface="+mn-ea"/>
                <a:sym typeface="+mn-lt"/>
              </a:rPr>
              <a:t>。</a:t>
            </a:r>
          </a:p>
        </p:txBody>
      </p:sp>
      <p:sp>
        <p:nvSpPr>
          <p:cNvPr id="10" name="PA-1022198">
            <a:extLst>
              <a:ext uri="{FF2B5EF4-FFF2-40B4-BE49-F238E27FC236}">
                <a16:creationId xmlns:a16="http://schemas.microsoft.com/office/drawing/2014/main" id="{224EC10C-01B9-4BF9-9934-C3F6F77F0E21}"/>
              </a:ext>
            </a:extLst>
          </p:cNvPr>
          <p:cNvSpPr/>
          <p:nvPr>
            <p:custDataLst>
              <p:tags r:id="rId4"/>
            </p:custDataLst>
          </p:nvPr>
        </p:nvSpPr>
        <p:spPr>
          <a:xfrm>
            <a:off x="1374734" y="2078915"/>
            <a:ext cx="511520" cy="51152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cs typeface="+mn-ea"/>
                <a:sym typeface="+mn-lt"/>
              </a:rPr>
              <a:t>2</a:t>
            </a:r>
            <a:endParaRPr lang="zh-CN" altLang="en-US" sz="2000" dirty="0">
              <a:cs typeface="+mn-ea"/>
              <a:sym typeface="+mn-lt"/>
            </a:endParaRPr>
          </a:p>
        </p:txBody>
      </p:sp>
      <p:sp>
        <p:nvSpPr>
          <p:cNvPr id="11" name="PA-1022200">
            <a:extLst>
              <a:ext uri="{FF2B5EF4-FFF2-40B4-BE49-F238E27FC236}">
                <a16:creationId xmlns:a16="http://schemas.microsoft.com/office/drawing/2014/main" id="{DA06E8C0-F162-4F07-B45A-ED5F62205D7D}"/>
              </a:ext>
            </a:extLst>
          </p:cNvPr>
          <p:cNvSpPr/>
          <p:nvPr>
            <p:custDataLst>
              <p:tags r:id="rId5"/>
            </p:custDataLst>
          </p:nvPr>
        </p:nvSpPr>
        <p:spPr>
          <a:xfrm>
            <a:off x="1929965" y="2079790"/>
            <a:ext cx="9651654" cy="397032"/>
          </a:xfrm>
          <a:prstGeom prst="rect">
            <a:avLst/>
          </a:prstGeom>
        </p:spPr>
        <p:txBody>
          <a:bodyPr wrap="square">
            <a:spAutoFit/>
          </a:bodyPr>
          <a:lstStyle/>
          <a:p>
            <a:pPr algn="just">
              <a:lnSpc>
                <a:spcPct val="130000"/>
              </a:lnSpc>
            </a:pPr>
            <a:r>
              <a:rPr lang="zh-CN" altLang="en-US" dirty="0">
                <a:solidFill>
                  <a:srgbClr val="C00000"/>
                </a:solidFill>
                <a:cs typeface="+mn-ea"/>
                <a:sym typeface="+mn-lt"/>
              </a:rPr>
              <a:t>与会人员：</a:t>
            </a:r>
            <a:r>
              <a:rPr lang="zh-CN" altLang="en-US" sz="1600" dirty="0">
                <a:cs typeface="+mn-ea"/>
                <a:sym typeface="+mn-lt"/>
              </a:rPr>
              <a:t>会议由</a:t>
            </a:r>
            <a:r>
              <a:rPr lang="zh-CN" altLang="en-US" sz="1600" dirty="0">
                <a:solidFill>
                  <a:srgbClr val="C00000"/>
                </a:solidFill>
                <a:cs typeface="+mn-ea"/>
                <a:sym typeface="+mn-lt"/>
              </a:rPr>
              <a:t>全体支委会成员</a:t>
            </a:r>
            <a:r>
              <a:rPr lang="zh-CN" altLang="en-US" sz="1600" dirty="0">
                <a:cs typeface="+mn-ea"/>
                <a:sym typeface="+mn-lt"/>
              </a:rPr>
              <a:t>参加。 会议由党支部书记主持，书记不在时由副书记主持。</a:t>
            </a:r>
          </a:p>
        </p:txBody>
      </p:sp>
      <p:sp>
        <p:nvSpPr>
          <p:cNvPr id="12" name="PA-1022198">
            <a:extLst>
              <a:ext uri="{FF2B5EF4-FFF2-40B4-BE49-F238E27FC236}">
                <a16:creationId xmlns:a16="http://schemas.microsoft.com/office/drawing/2014/main" id="{224EC10C-01B9-4BF9-9934-C3F6F77F0E21}"/>
              </a:ext>
            </a:extLst>
          </p:cNvPr>
          <p:cNvSpPr/>
          <p:nvPr>
            <p:custDataLst>
              <p:tags r:id="rId6"/>
            </p:custDataLst>
          </p:nvPr>
        </p:nvSpPr>
        <p:spPr>
          <a:xfrm>
            <a:off x="1374734" y="2720050"/>
            <a:ext cx="511520" cy="51152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cs typeface="+mn-ea"/>
                <a:sym typeface="+mn-lt"/>
              </a:rPr>
              <a:t>3</a:t>
            </a:r>
            <a:endParaRPr lang="zh-CN" altLang="en-US" sz="2000" dirty="0">
              <a:cs typeface="+mn-ea"/>
              <a:sym typeface="+mn-lt"/>
            </a:endParaRPr>
          </a:p>
        </p:txBody>
      </p:sp>
      <p:sp>
        <p:nvSpPr>
          <p:cNvPr id="13" name="PA-1022200">
            <a:extLst>
              <a:ext uri="{FF2B5EF4-FFF2-40B4-BE49-F238E27FC236}">
                <a16:creationId xmlns:a16="http://schemas.microsoft.com/office/drawing/2014/main" id="{DA06E8C0-F162-4F07-B45A-ED5F62205D7D}"/>
              </a:ext>
            </a:extLst>
          </p:cNvPr>
          <p:cNvSpPr/>
          <p:nvPr>
            <p:custDataLst>
              <p:tags r:id="rId7"/>
            </p:custDataLst>
          </p:nvPr>
        </p:nvSpPr>
        <p:spPr>
          <a:xfrm>
            <a:off x="1929965" y="2720925"/>
            <a:ext cx="9651654" cy="2372957"/>
          </a:xfrm>
          <a:prstGeom prst="rect">
            <a:avLst/>
          </a:prstGeom>
        </p:spPr>
        <p:txBody>
          <a:bodyPr wrap="square">
            <a:spAutoFit/>
          </a:bodyPr>
          <a:lstStyle/>
          <a:p>
            <a:pPr algn="just">
              <a:lnSpc>
                <a:spcPct val="130000"/>
              </a:lnSpc>
            </a:pPr>
            <a:r>
              <a:rPr lang="zh-CN" altLang="en-US" dirty="0">
                <a:solidFill>
                  <a:srgbClr val="C00000"/>
                </a:solidFill>
                <a:cs typeface="+mn-ea"/>
                <a:sym typeface="+mn-lt"/>
              </a:rPr>
              <a:t>会议内容：</a:t>
            </a:r>
            <a:endParaRPr lang="en-US" altLang="zh-CN" dirty="0">
              <a:solidFill>
                <a:srgbClr val="C00000"/>
              </a:solidFill>
              <a:cs typeface="+mn-ea"/>
              <a:sym typeface="+mn-lt"/>
            </a:endParaRPr>
          </a:p>
          <a:p>
            <a:pPr algn="just">
              <a:lnSpc>
                <a:spcPct val="130000"/>
              </a:lnSpc>
            </a:pPr>
            <a:r>
              <a:rPr lang="zh-CN" altLang="en-US" sz="1600" dirty="0">
                <a:cs typeface="+mn-ea"/>
                <a:sym typeface="+mn-lt"/>
              </a:rPr>
              <a:t>（</a:t>
            </a:r>
            <a:r>
              <a:rPr lang="en-US" altLang="zh-CN" sz="1600" dirty="0">
                <a:cs typeface="+mn-ea"/>
                <a:sym typeface="+mn-lt"/>
              </a:rPr>
              <a:t>1</a:t>
            </a:r>
            <a:r>
              <a:rPr lang="zh-CN" altLang="en-US" sz="1600" dirty="0">
                <a:cs typeface="+mn-ea"/>
                <a:sym typeface="+mn-lt"/>
              </a:rPr>
              <a:t>）研究贯彻执行上级党组织和支部党员大会的决议和意见。 </a:t>
            </a:r>
            <a:endParaRPr lang="en-US" altLang="zh-CN" sz="1600" dirty="0">
              <a:cs typeface="+mn-ea"/>
              <a:sym typeface="+mn-lt"/>
            </a:endParaRPr>
          </a:p>
          <a:p>
            <a:pPr algn="just">
              <a:lnSpc>
                <a:spcPct val="130000"/>
              </a:lnSpc>
            </a:pPr>
            <a:r>
              <a:rPr lang="zh-CN" altLang="en-US" sz="1600" dirty="0">
                <a:cs typeface="+mn-ea"/>
                <a:sym typeface="+mn-lt"/>
              </a:rPr>
              <a:t>（</a:t>
            </a:r>
            <a:r>
              <a:rPr lang="en-US" altLang="zh-CN" sz="1600" dirty="0">
                <a:cs typeface="+mn-ea"/>
                <a:sym typeface="+mn-lt"/>
              </a:rPr>
              <a:t>2</a:t>
            </a:r>
            <a:r>
              <a:rPr lang="zh-CN" altLang="en-US" sz="1600" dirty="0">
                <a:cs typeface="+mn-ea"/>
                <a:sym typeface="+mn-lt"/>
              </a:rPr>
              <a:t>）讨论通过年度支部工作计划和工作总结。 </a:t>
            </a:r>
            <a:endParaRPr lang="en-US" altLang="zh-CN" sz="1600" dirty="0">
              <a:cs typeface="+mn-ea"/>
              <a:sym typeface="+mn-lt"/>
            </a:endParaRPr>
          </a:p>
          <a:p>
            <a:pPr algn="just">
              <a:lnSpc>
                <a:spcPct val="130000"/>
              </a:lnSpc>
            </a:pPr>
            <a:r>
              <a:rPr lang="zh-CN" altLang="en-US" sz="1600" dirty="0">
                <a:cs typeface="+mn-ea"/>
                <a:sym typeface="+mn-lt"/>
              </a:rPr>
              <a:t>（</a:t>
            </a:r>
            <a:r>
              <a:rPr lang="en-US" altLang="zh-CN" sz="1600" dirty="0">
                <a:cs typeface="+mn-ea"/>
                <a:sym typeface="+mn-lt"/>
              </a:rPr>
              <a:t>3</a:t>
            </a:r>
            <a:r>
              <a:rPr lang="zh-CN" altLang="en-US" sz="1600" dirty="0">
                <a:cs typeface="+mn-ea"/>
                <a:sym typeface="+mn-lt"/>
              </a:rPr>
              <a:t>）开展批评与自我批评。 </a:t>
            </a:r>
            <a:endParaRPr lang="en-US" altLang="zh-CN" sz="1600" dirty="0">
              <a:cs typeface="+mn-ea"/>
              <a:sym typeface="+mn-lt"/>
            </a:endParaRPr>
          </a:p>
          <a:p>
            <a:pPr algn="just">
              <a:lnSpc>
                <a:spcPct val="130000"/>
              </a:lnSpc>
            </a:pPr>
            <a:r>
              <a:rPr lang="zh-CN" altLang="en-US" sz="1600" dirty="0">
                <a:cs typeface="+mn-ea"/>
                <a:sym typeface="+mn-lt"/>
              </a:rPr>
              <a:t>（</a:t>
            </a:r>
            <a:r>
              <a:rPr lang="en-US" altLang="zh-CN" sz="1600" dirty="0">
                <a:cs typeface="+mn-ea"/>
                <a:sym typeface="+mn-lt"/>
              </a:rPr>
              <a:t>4</a:t>
            </a:r>
            <a:r>
              <a:rPr lang="zh-CN" altLang="en-US" sz="1600" dirty="0">
                <a:cs typeface="+mn-ea"/>
                <a:sym typeface="+mn-lt"/>
              </a:rPr>
              <a:t>）开展民主评议党员活动。 </a:t>
            </a:r>
            <a:endParaRPr lang="en-US" altLang="zh-CN" sz="1600" dirty="0">
              <a:cs typeface="+mn-ea"/>
              <a:sym typeface="+mn-lt"/>
            </a:endParaRPr>
          </a:p>
          <a:p>
            <a:pPr algn="just">
              <a:lnSpc>
                <a:spcPct val="130000"/>
              </a:lnSpc>
            </a:pPr>
            <a:r>
              <a:rPr lang="zh-CN" altLang="en-US" sz="1600" dirty="0">
                <a:cs typeface="+mn-ea"/>
                <a:sym typeface="+mn-lt"/>
              </a:rPr>
              <a:t>（</a:t>
            </a:r>
            <a:r>
              <a:rPr lang="en-US" altLang="zh-CN" sz="1600" dirty="0">
                <a:cs typeface="+mn-ea"/>
                <a:sym typeface="+mn-lt"/>
              </a:rPr>
              <a:t>5</a:t>
            </a:r>
            <a:r>
              <a:rPr lang="zh-CN" altLang="en-US" sz="1600" dirty="0">
                <a:cs typeface="+mn-ea"/>
                <a:sym typeface="+mn-lt"/>
              </a:rPr>
              <a:t>）研究入党积极分子的培养教育及党员发展对象，评选优秀党员。 </a:t>
            </a:r>
            <a:endParaRPr lang="en-US" altLang="zh-CN" sz="1600" dirty="0">
              <a:cs typeface="+mn-ea"/>
              <a:sym typeface="+mn-lt"/>
            </a:endParaRPr>
          </a:p>
          <a:p>
            <a:pPr algn="just">
              <a:lnSpc>
                <a:spcPct val="130000"/>
              </a:lnSpc>
            </a:pPr>
            <a:r>
              <a:rPr lang="zh-CN" altLang="en-US" sz="1600" dirty="0">
                <a:cs typeface="+mn-ea"/>
                <a:sym typeface="+mn-lt"/>
              </a:rPr>
              <a:t>（</a:t>
            </a:r>
            <a:r>
              <a:rPr lang="en-US" altLang="zh-CN" sz="1600" dirty="0">
                <a:cs typeface="+mn-ea"/>
                <a:sym typeface="+mn-lt"/>
              </a:rPr>
              <a:t>6</a:t>
            </a:r>
            <a:r>
              <a:rPr lang="zh-CN" altLang="en-US" sz="1600" dirty="0">
                <a:cs typeface="+mn-ea"/>
                <a:sym typeface="+mn-lt"/>
              </a:rPr>
              <a:t>）讨论支部工作重要事项和工作措施。</a:t>
            </a:r>
          </a:p>
        </p:txBody>
      </p:sp>
    </p:spTree>
    <p:extLst>
      <p:ext uri="{BB962C8B-B14F-4D97-AF65-F5344CB8AC3E}">
        <p14:creationId xmlns:p14="http://schemas.microsoft.com/office/powerpoint/2010/main" val="1469291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up)">
                                      <p:cBhvr>
                                        <p:cTn id="11" dur="500"/>
                                        <p:tgtEl>
                                          <p:spTgt spid="7"/>
                                        </p:tgtEl>
                                      </p:cBhvr>
                                    </p:animEffect>
                                  </p:childTnLst>
                                </p:cTn>
                              </p:par>
                            </p:childTnLst>
                          </p:cTn>
                        </p:par>
                        <p:par>
                          <p:cTn id="12" fill="hold">
                            <p:stCondLst>
                              <p:cond delay="1000"/>
                            </p:stCondLst>
                            <p:childTnLst>
                              <p:par>
                                <p:cTn id="13" presetID="42" presetClass="entr" presetSubtype="0"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anim calcmode="lin" valueType="num">
                                      <p:cBhvr>
                                        <p:cTn id="16" dur="500" fill="hold"/>
                                        <p:tgtEl>
                                          <p:spTgt spid="8"/>
                                        </p:tgtEl>
                                        <p:attrNameLst>
                                          <p:attrName>ppt_x</p:attrName>
                                        </p:attrNameLst>
                                      </p:cBhvr>
                                      <p:tavLst>
                                        <p:tav tm="0">
                                          <p:val>
                                            <p:strVal val="#ppt_x"/>
                                          </p:val>
                                        </p:tav>
                                        <p:tav tm="100000">
                                          <p:val>
                                            <p:strVal val="#ppt_x"/>
                                          </p:val>
                                        </p:tav>
                                      </p:tavLst>
                                    </p:anim>
                                    <p:anim calcmode="lin" valueType="num">
                                      <p:cBhvr>
                                        <p:cTn id="17" dur="500" fill="hold"/>
                                        <p:tgtEl>
                                          <p:spTgt spid="8"/>
                                        </p:tgtEl>
                                        <p:attrNameLst>
                                          <p:attrName>ppt_y</p:attrName>
                                        </p:attrNameLst>
                                      </p:cBhvr>
                                      <p:tavLst>
                                        <p:tav tm="0">
                                          <p:val>
                                            <p:strVal val="#ppt_y+.1"/>
                                          </p:val>
                                        </p:tav>
                                        <p:tav tm="100000">
                                          <p:val>
                                            <p:strVal val="#ppt_y"/>
                                          </p:val>
                                        </p:tav>
                                      </p:tavLst>
                                    </p:anim>
                                  </p:childTnLst>
                                </p:cTn>
                              </p:par>
                            </p:childTnLst>
                          </p:cTn>
                        </p:par>
                        <p:par>
                          <p:cTn id="18" fill="hold">
                            <p:stCondLst>
                              <p:cond delay="1500"/>
                            </p:stCondLst>
                            <p:childTnLst>
                              <p:par>
                                <p:cTn id="19" presetID="22" presetClass="entr" presetSubtype="8" fill="hold" grpId="0" nodeType="after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wipe(left)">
                                      <p:cBhvr>
                                        <p:cTn id="21" dur="500"/>
                                        <p:tgtEl>
                                          <p:spTgt spid="9"/>
                                        </p:tgtEl>
                                      </p:cBhvr>
                                    </p:animEffect>
                                  </p:childTnLst>
                                </p:cTn>
                              </p:par>
                            </p:childTnLst>
                          </p:cTn>
                        </p:par>
                        <p:par>
                          <p:cTn id="22" fill="hold">
                            <p:stCondLst>
                              <p:cond delay="2000"/>
                            </p:stCondLst>
                            <p:childTnLst>
                              <p:par>
                                <p:cTn id="23" presetID="42" presetClass="entr" presetSubtype="0" fill="hold" grpId="0" nodeType="after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500"/>
                                        <p:tgtEl>
                                          <p:spTgt spid="10"/>
                                        </p:tgtEl>
                                      </p:cBhvr>
                                    </p:animEffect>
                                    <p:anim calcmode="lin" valueType="num">
                                      <p:cBhvr>
                                        <p:cTn id="26" dur="500" fill="hold"/>
                                        <p:tgtEl>
                                          <p:spTgt spid="10"/>
                                        </p:tgtEl>
                                        <p:attrNameLst>
                                          <p:attrName>ppt_x</p:attrName>
                                        </p:attrNameLst>
                                      </p:cBhvr>
                                      <p:tavLst>
                                        <p:tav tm="0">
                                          <p:val>
                                            <p:strVal val="#ppt_x"/>
                                          </p:val>
                                        </p:tav>
                                        <p:tav tm="100000">
                                          <p:val>
                                            <p:strVal val="#ppt_x"/>
                                          </p:val>
                                        </p:tav>
                                      </p:tavLst>
                                    </p:anim>
                                    <p:anim calcmode="lin" valueType="num">
                                      <p:cBhvr>
                                        <p:cTn id="27" dur="500" fill="hold"/>
                                        <p:tgtEl>
                                          <p:spTgt spid="10"/>
                                        </p:tgtEl>
                                        <p:attrNameLst>
                                          <p:attrName>ppt_y</p:attrName>
                                        </p:attrNameLst>
                                      </p:cBhvr>
                                      <p:tavLst>
                                        <p:tav tm="0">
                                          <p:val>
                                            <p:strVal val="#ppt_y+.1"/>
                                          </p:val>
                                        </p:tav>
                                        <p:tav tm="100000">
                                          <p:val>
                                            <p:strVal val="#ppt_y"/>
                                          </p:val>
                                        </p:tav>
                                      </p:tavLst>
                                    </p:anim>
                                  </p:childTnLst>
                                </p:cTn>
                              </p:par>
                            </p:childTnLst>
                          </p:cTn>
                        </p:par>
                        <p:par>
                          <p:cTn id="28" fill="hold">
                            <p:stCondLst>
                              <p:cond delay="2500"/>
                            </p:stCondLst>
                            <p:childTnLst>
                              <p:par>
                                <p:cTn id="29" presetID="22" presetClass="entr" presetSubtype="8" fill="hold" grpId="0" nodeType="after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wipe(left)">
                                      <p:cBhvr>
                                        <p:cTn id="31" dur="500"/>
                                        <p:tgtEl>
                                          <p:spTgt spid="11"/>
                                        </p:tgtEl>
                                      </p:cBhvr>
                                    </p:animEffect>
                                  </p:childTnLst>
                                </p:cTn>
                              </p:par>
                            </p:childTnLst>
                          </p:cTn>
                        </p:par>
                        <p:par>
                          <p:cTn id="32" fill="hold">
                            <p:stCondLst>
                              <p:cond delay="3000"/>
                            </p:stCondLst>
                            <p:childTnLst>
                              <p:par>
                                <p:cTn id="33" presetID="42" presetClass="entr" presetSubtype="0" fill="hold" grpId="0" nodeType="after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500"/>
                                        <p:tgtEl>
                                          <p:spTgt spid="12"/>
                                        </p:tgtEl>
                                      </p:cBhvr>
                                    </p:animEffect>
                                    <p:anim calcmode="lin" valueType="num">
                                      <p:cBhvr>
                                        <p:cTn id="36" dur="500" fill="hold"/>
                                        <p:tgtEl>
                                          <p:spTgt spid="12"/>
                                        </p:tgtEl>
                                        <p:attrNameLst>
                                          <p:attrName>ppt_x</p:attrName>
                                        </p:attrNameLst>
                                      </p:cBhvr>
                                      <p:tavLst>
                                        <p:tav tm="0">
                                          <p:val>
                                            <p:strVal val="#ppt_x"/>
                                          </p:val>
                                        </p:tav>
                                        <p:tav tm="100000">
                                          <p:val>
                                            <p:strVal val="#ppt_x"/>
                                          </p:val>
                                        </p:tav>
                                      </p:tavLst>
                                    </p:anim>
                                    <p:anim calcmode="lin" valueType="num">
                                      <p:cBhvr>
                                        <p:cTn id="37" dur="500" fill="hold"/>
                                        <p:tgtEl>
                                          <p:spTgt spid="12"/>
                                        </p:tgtEl>
                                        <p:attrNameLst>
                                          <p:attrName>ppt_y</p:attrName>
                                        </p:attrNameLst>
                                      </p:cBhvr>
                                      <p:tavLst>
                                        <p:tav tm="0">
                                          <p:val>
                                            <p:strVal val="#ppt_y+.1"/>
                                          </p:val>
                                        </p:tav>
                                        <p:tav tm="100000">
                                          <p:val>
                                            <p:strVal val="#ppt_y"/>
                                          </p:val>
                                        </p:tav>
                                      </p:tavLst>
                                    </p:anim>
                                  </p:childTnLst>
                                </p:cTn>
                              </p:par>
                            </p:childTnLst>
                          </p:cTn>
                        </p:par>
                        <p:par>
                          <p:cTn id="38" fill="hold">
                            <p:stCondLst>
                              <p:cond delay="3500"/>
                            </p:stCondLst>
                            <p:childTnLst>
                              <p:par>
                                <p:cTn id="39" presetID="22" presetClass="entr" presetSubtype="8" fill="hold" grpId="0" nodeType="after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wipe(left)">
                                      <p:cBhvr>
                                        <p:cTn id="4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animBg="1"/>
      <p:bldP spid="9" grpId="0"/>
      <p:bldP spid="10" grpId="0" animBg="1"/>
      <p:bldP spid="11" grpId="0"/>
      <p:bldP spid="12" grpId="0" animBg="1"/>
      <p:bldP spid="1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PA-1022197">
            <a:extLst>
              <a:ext uri="{FF2B5EF4-FFF2-40B4-BE49-F238E27FC236}">
                <a16:creationId xmlns:a16="http://schemas.microsoft.com/office/drawing/2014/main" id="{4982BC02-1276-403D-830B-2CA2ED9285DC}"/>
              </a:ext>
            </a:extLst>
          </p:cNvPr>
          <p:cNvCxnSpPr/>
          <p:nvPr>
            <p:custDataLst>
              <p:tags r:id="rId1"/>
            </p:custDataLst>
          </p:nvPr>
        </p:nvCxnSpPr>
        <p:spPr>
          <a:xfrm>
            <a:off x="6961144" y="1023392"/>
            <a:ext cx="0" cy="4184941"/>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3" name="PA-1022198">
            <a:extLst>
              <a:ext uri="{FF2B5EF4-FFF2-40B4-BE49-F238E27FC236}">
                <a16:creationId xmlns:a16="http://schemas.microsoft.com/office/drawing/2014/main" id="{224EC10C-01B9-4BF9-9934-C3F6F77F0E21}"/>
              </a:ext>
            </a:extLst>
          </p:cNvPr>
          <p:cNvSpPr/>
          <p:nvPr>
            <p:custDataLst>
              <p:tags r:id="rId2"/>
            </p:custDataLst>
          </p:nvPr>
        </p:nvSpPr>
        <p:spPr>
          <a:xfrm>
            <a:off x="6705384" y="1009515"/>
            <a:ext cx="511520" cy="51152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cs typeface="+mn-ea"/>
                <a:sym typeface="+mn-lt"/>
              </a:rPr>
              <a:t>4</a:t>
            </a:r>
            <a:endParaRPr lang="zh-CN" altLang="en-US" sz="2000" dirty="0">
              <a:cs typeface="+mn-ea"/>
              <a:sym typeface="+mn-lt"/>
            </a:endParaRPr>
          </a:p>
        </p:txBody>
      </p:sp>
      <p:sp>
        <p:nvSpPr>
          <p:cNvPr id="4" name="PA-1022200">
            <a:extLst>
              <a:ext uri="{FF2B5EF4-FFF2-40B4-BE49-F238E27FC236}">
                <a16:creationId xmlns:a16="http://schemas.microsoft.com/office/drawing/2014/main" id="{DA06E8C0-F162-4F07-B45A-ED5F62205D7D}"/>
              </a:ext>
            </a:extLst>
          </p:cNvPr>
          <p:cNvSpPr/>
          <p:nvPr>
            <p:custDataLst>
              <p:tags r:id="rId3"/>
            </p:custDataLst>
          </p:nvPr>
        </p:nvSpPr>
        <p:spPr>
          <a:xfrm>
            <a:off x="7260615" y="1037549"/>
            <a:ext cx="4337057" cy="1412694"/>
          </a:xfrm>
          <a:prstGeom prst="rect">
            <a:avLst/>
          </a:prstGeom>
        </p:spPr>
        <p:txBody>
          <a:bodyPr wrap="square">
            <a:spAutoFit/>
          </a:bodyPr>
          <a:lstStyle/>
          <a:p>
            <a:pPr algn="just">
              <a:lnSpc>
                <a:spcPct val="130000"/>
              </a:lnSpc>
            </a:pPr>
            <a:r>
              <a:rPr lang="zh-CN" altLang="en-US" dirty="0">
                <a:solidFill>
                  <a:srgbClr val="C00000"/>
                </a:solidFill>
                <a:cs typeface="+mn-ea"/>
                <a:sym typeface="+mn-lt"/>
              </a:rPr>
              <a:t>会议要求：</a:t>
            </a:r>
            <a:r>
              <a:rPr lang="zh-CN" altLang="en-US" sz="1600" dirty="0">
                <a:cs typeface="+mn-ea"/>
                <a:sym typeface="+mn-lt"/>
              </a:rPr>
              <a:t>支部委员会决定重要事项时，到会支部委员必须超过半数以上；如遇重大问题要作出决定，到会的委员不超过半数时，必须提交党员大会讨论。</a:t>
            </a:r>
          </a:p>
        </p:txBody>
      </p:sp>
      <p:sp>
        <p:nvSpPr>
          <p:cNvPr id="5" name="PA-1022198">
            <a:extLst>
              <a:ext uri="{FF2B5EF4-FFF2-40B4-BE49-F238E27FC236}">
                <a16:creationId xmlns:a16="http://schemas.microsoft.com/office/drawing/2014/main" id="{224EC10C-01B9-4BF9-9934-C3F6F77F0E21}"/>
              </a:ext>
            </a:extLst>
          </p:cNvPr>
          <p:cNvSpPr/>
          <p:nvPr>
            <p:custDataLst>
              <p:tags r:id="rId4"/>
            </p:custDataLst>
          </p:nvPr>
        </p:nvSpPr>
        <p:spPr>
          <a:xfrm>
            <a:off x="6705384" y="2655577"/>
            <a:ext cx="511520" cy="51152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cs typeface="+mn-ea"/>
                <a:sym typeface="+mn-lt"/>
              </a:rPr>
              <a:t>5</a:t>
            </a:r>
            <a:endParaRPr lang="zh-CN" altLang="en-US" sz="2000" dirty="0">
              <a:cs typeface="+mn-ea"/>
              <a:sym typeface="+mn-lt"/>
            </a:endParaRPr>
          </a:p>
        </p:txBody>
      </p:sp>
      <p:sp>
        <p:nvSpPr>
          <p:cNvPr id="6" name="PA-1022200">
            <a:extLst>
              <a:ext uri="{FF2B5EF4-FFF2-40B4-BE49-F238E27FC236}">
                <a16:creationId xmlns:a16="http://schemas.microsoft.com/office/drawing/2014/main" id="{DA06E8C0-F162-4F07-B45A-ED5F62205D7D}"/>
              </a:ext>
            </a:extLst>
          </p:cNvPr>
          <p:cNvSpPr/>
          <p:nvPr>
            <p:custDataLst>
              <p:tags r:id="rId5"/>
            </p:custDataLst>
          </p:nvPr>
        </p:nvSpPr>
        <p:spPr>
          <a:xfrm>
            <a:off x="7260615" y="2656452"/>
            <a:ext cx="4337057" cy="683264"/>
          </a:xfrm>
          <a:prstGeom prst="rect">
            <a:avLst/>
          </a:prstGeom>
        </p:spPr>
        <p:txBody>
          <a:bodyPr wrap="square">
            <a:spAutoFit/>
          </a:bodyPr>
          <a:lstStyle/>
          <a:p>
            <a:pPr algn="just">
              <a:lnSpc>
                <a:spcPct val="130000"/>
              </a:lnSpc>
            </a:pPr>
            <a:r>
              <a:rPr lang="zh-CN" altLang="en-US" sz="1600" dirty="0">
                <a:cs typeface="+mn-ea"/>
                <a:sym typeface="+mn-lt"/>
              </a:rPr>
              <a:t>会议形成的决议，应确定有关支委会成员负责检查落实，并向书记报告执行情况。</a:t>
            </a:r>
          </a:p>
        </p:txBody>
      </p:sp>
      <p:sp>
        <p:nvSpPr>
          <p:cNvPr id="7" name="PA-1022198">
            <a:extLst>
              <a:ext uri="{FF2B5EF4-FFF2-40B4-BE49-F238E27FC236}">
                <a16:creationId xmlns:a16="http://schemas.microsoft.com/office/drawing/2014/main" id="{224EC10C-01B9-4BF9-9934-C3F6F77F0E21}"/>
              </a:ext>
            </a:extLst>
          </p:cNvPr>
          <p:cNvSpPr/>
          <p:nvPr>
            <p:custDataLst>
              <p:tags r:id="rId6"/>
            </p:custDataLst>
          </p:nvPr>
        </p:nvSpPr>
        <p:spPr>
          <a:xfrm>
            <a:off x="6705384" y="3867366"/>
            <a:ext cx="511520" cy="51152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cs typeface="+mn-ea"/>
                <a:sym typeface="+mn-lt"/>
              </a:rPr>
              <a:t>6</a:t>
            </a:r>
            <a:endParaRPr lang="zh-CN" altLang="en-US" sz="2000" dirty="0">
              <a:cs typeface="+mn-ea"/>
              <a:sym typeface="+mn-lt"/>
            </a:endParaRPr>
          </a:p>
        </p:txBody>
      </p:sp>
      <p:sp>
        <p:nvSpPr>
          <p:cNvPr id="8" name="PA-1022200">
            <a:extLst>
              <a:ext uri="{FF2B5EF4-FFF2-40B4-BE49-F238E27FC236}">
                <a16:creationId xmlns:a16="http://schemas.microsoft.com/office/drawing/2014/main" id="{DA06E8C0-F162-4F07-B45A-ED5F62205D7D}"/>
              </a:ext>
            </a:extLst>
          </p:cNvPr>
          <p:cNvSpPr/>
          <p:nvPr>
            <p:custDataLst>
              <p:tags r:id="rId7"/>
            </p:custDataLst>
          </p:nvPr>
        </p:nvSpPr>
        <p:spPr>
          <a:xfrm>
            <a:off x="7260615" y="3868241"/>
            <a:ext cx="4337057" cy="1412694"/>
          </a:xfrm>
          <a:prstGeom prst="rect">
            <a:avLst/>
          </a:prstGeom>
        </p:spPr>
        <p:txBody>
          <a:bodyPr wrap="square">
            <a:spAutoFit/>
          </a:bodyPr>
          <a:lstStyle/>
          <a:p>
            <a:pPr algn="just">
              <a:lnSpc>
                <a:spcPct val="130000"/>
              </a:lnSpc>
            </a:pPr>
            <a:r>
              <a:rPr lang="zh-CN" altLang="en-US" dirty="0">
                <a:solidFill>
                  <a:srgbClr val="C00000"/>
                </a:solidFill>
                <a:cs typeface="+mn-ea"/>
                <a:sym typeface="+mn-lt"/>
              </a:rPr>
              <a:t>会议记录：</a:t>
            </a:r>
            <a:r>
              <a:rPr lang="zh-CN" altLang="en-US" sz="1600" dirty="0">
                <a:cs typeface="+mn-ea"/>
                <a:sym typeface="+mn-lt"/>
              </a:rPr>
              <a:t>指定专人做好会议记录，记录内容包括：时间、地点、主持人、缺席人员名单、会议议题、会议决议等。会议记录由专人保管，存档备查。</a:t>
            </a:r>
          </a:p>
        </p:txBody>
      </p:sp>
      <p:pic>
        <p:nvPicPr>
          <p:cNvPr id="11" name="图片 10">
            <a:extLst>
              <a:ext uri="{FF2B5EF4-FFF2-40B4-BE49-F238E27FC236}">
                <a16:creationId xmlns:a16="http://schemas.microsoft.com/office/drawing/2014/main" id="{EF282783-FB35-4EDC-B255-0B2CBD604AA3}"/>
              </a:ext>
            </a:extLst>
          </p:cNvPr>
          <p:cNvPicPr>
            <a:picLocks noChangeAspect="1"/>
          </p:cNvPicPr>
          <p:nvPr/>
        </p:nvPicPr>
        <p:blipFill>
          <a:blip r:embed="rId10">
            <a:extLst>
              <a:ext uri="{28A0092B-C50C-407E-A947-70E740481C1C}">
                <a14:useLocalDpi xmlns:a14="http://schemas.microsoft.com/office/drawing/2010/main" val="0"/>
              </a:ext>
            </a:extLst>
          </a:blip>
          <a:srcRect t="21155" b="21155"/>
          <a:stretch/>
        </p:blipFill>
        <p:spPr>
          <a:xfrm>
            <a:off x="424542" y="1579822"/>
            <a:ext cx="5502730" cy="3174549"/>
          </a:xfrm>
          <a:prstGeom prst="rect">
            <a:avLst/>
          </a:prstGeom>
        </p:spPr>
      </p:pic>
    </p:spTree>
    <p:extLst>
      <p:ext uri="{BB962C8B-B14F-4D97-AF65-F5344CB8AC3E}">
        <p14:creationId xmlns:p14="http://schemas.microsoft.com/office/powerpoint/2010/main" val="2659613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Effect transition="in" filter="fade">
                                      <p:cBhvr>
                                        <p:cTn id="9" dur="500"/>
                                        <p:tgtEl>
                                          <p:spTgt spid="11"/>
                                        </p:tgtEl>
                                      </p:cBhvr>
                                    </p:animEffect>
                                  </p:childTnLst>
                                </p:cTn>
                              </p:par>
                            </p:childTnLst>
                          </p:cTn>
                        </p:par>
                        <p:par>
                          <p:cTn id="10" fill="hold">
                            <p:stCondLst>
                              <p:cond delay="500"/>
                            </p:stCondLst>
                            <p:childTnLst>
                              <p:par>
                                <p:cTn id="11" presetID="22" presetClass="entr" presetSubtype="1" fill="hold" nodeType="after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wipe(up)">
                                      <p:cBhvr>
                                        <p:cTn id="13" dur="500"/>
                                        <p:tgtEl>
                                          <p:spTgt spid="2"/>
                                        </p:tgtEl>
                                      </p:cBhvr>
                                    </p:animEffect>
                                  </p:childTnLst>
                                </p:cTn>
                              </p:par>
                            </p:childTnLst>
                          </p:cTn>
                        </p:par>
                        <p:par>
                          <p:cTn id="14" fill="hold">
                            <p:stCondLst>
                              <p:cond delay="1000"/>
                            </p:stCondLst>
                            <p:childTnLst>
                              <p:par>
                                <p:cTn id="15" presetID="42" presetClass="entr" presetSubtype="0" fill="hold" grpId="0" nodeType="after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anim calcmode="lin" valueType="num">
                                      <p:cBhvr>
                                        <p:cTn id="18" dur="500" fill="hold"/>
                                        <p:tgtEl>
                                          <p:spTgt spid="3"/>
                                        </p:tgtEl>
                                        <p:attrNameLst>
                                          <p:attrName>ppt_x</p:attrName>
                                        </p:attrNameLst>
                                      </p:cBhvr>
                                      <p:tavLst>
                                        <p:tav tm="0">
                                          <p:val>
                                            <p:strVal val="#ppt_x"/>
                                          </p:val>
                                        </p:tav>
                                        <p:tav tm="100000">
                                          <p:val>
                                            <p:strVal val="#ppt_x"/>
                                          </p:val>
                                        </p:tav>
                                      </p:tavLst>
                                    </p:anim>
                                    <p:anim calcmode="lin" valueType="num">
                                      <p:cBhvr>
                                        <p:cTn id="19" dur="500" fill="hold"/>
                                        <p:tgtEl>
                                          <p:spTgt spid="3"/>
                                        </p:tgtEl>
                                        <p:attrNameLst>
                                          <p:attrName>ppt_y</p:attrName>
                                        </p:attrNameLst>
                                      </p:cBhvr>
                                      <p:tavLst>
                                        <p:tav tm="0">
                                          <p:val>
                                            <p:strVal val="#ppt_y+.1"/>
                                          </p:val>
                                        </p:tav>
                                        <p:tav tm="100000">
                                          <p:val>
                                            <p:strVal val="#ppt_y"/>
                                          </p:val>
                                        </p:tav>
                                      </p:tavLst>
                                    </p:anim>
                                  </p:childTnLst>
                                </p:cTn>
                              </p:par>
                            </p:childTnLst>
                          </p:cTn>
                        </p:par>
                        <p:par>
                          <p:cTn id="20" fill="hold">
                            <p:stCondLst>
                              <p:cond delay="1500"/>
                            </p:stCondLst>
                            <p:childTnLst>
                              <p:par>
                                <p:cTn id="21" presetID="22" presetClass="entr" presetSubtype="8" fill="hold" grpId="0" nodeType="after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wipe(left)">
                                      <p:cBhvr>
                                        <p:cTn id="23" dur="500"/>
                                        <p:tgtEl>
                                          <p:spTgt spid="4"/>
                                        </p:tgtEl>
                                      </p:cBhvr>
                                    </p:animEffect>
                                  </p:childTnLst>
                                </p:cTn>
                              </p:par>
                            </p:childTnLst>
                          </p:cTn>
                        </p:par>
                        <p:par>
                          <p:cTn id="24" fill="hold">
                            <p:stCondLst>
                              <p:cond delay="2000"/>
                            </p:stCondLst>
                            <p:childTnLst>
                              <p:par>
                                <p:cTn id="25" presetID="42" presetClass="entr" presetSubtype="0" fill="hold" grpId="0" nodeType="after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anim calcmode="lin" valueType="num">
                                      <p:cBhvr>
                                        <p:cTn id="28" dur="500" fill="hold"/>
                                        <p:tgtEl>
                                          <p:spTgt spid="5"/>
                                        </p:tgtEl>
                                        <p:attrNameLst>
                                          <p:attrName>ppt_x</p:attrName>
                                        </p:attrNameLst>
                                      </p:cBhvr>
                                      <p:tavLst>
                                        <p:tav tm="0">
                                          <p:val>
                                            <p:strVal val="#ppt_x"/>
                                          </p:val>
                                        </p:tav>
                                        <p:tav tm="100000">
                                          <p:val>
                                            <p:strVal val="#ppt_x"/>
                                          </p:val>
                                        </p:tav>
                                      </p:tavLst>
                                    </p:anim>
                                    <p:anim calcmode="lin" valueType="num">
                                      <p:cBhvr>
                                        <p:cTn id="29" dur="500" fill="hold"/>
                                        <p:tgtEl>
                                          <p:spTgt spid="5"/>
                                        </p:tgtEl>
                                        <p:attrNameLst>
                                          <p:attrName>ppt_y</p:attrName>
                                        </p:attrNameLst>
                                      </p:cBhvr>
                                      <p:tavLst>
                                        <p:tav tm="0">
                                          <p:val>
                                            <p:strVal val="#ppt_y+.1"/>
                                          </p:val>
                                        </p:tav>
                                        <p:tav tm="100000">
                                          <p:val>
                                            <p:strVal val="#ppt_y"/>
                                          </p:val>
                                        </p:tav>
                                      </p:tavLst>
                                    </p:anim>
                                  </p:childTnLst>
                                </p:cTn>
                              </p:par>
                            </p:childTnLst>
                          </p:cTn>
                        </p:par>
                        <p:par>
                          <p:cTn id="30" fill="hold">
                            <p:stCondLst>
                              <p:cond delay="2500"/>
                            </p:stCondLst>
                            <p:childTnLst>
                              <p:par>
                                <p:cTn id="31" presetID="22" presetClass="entr" presetSubtype="8" fill="hold" grpId="0" nodeType="afterEffect">
                                  <p:stCondLst>
                                    <p:cond delay="0"/>
                                  </p:stCondLst>
                                  <p:childTnLst>
                                    <p:set>
                                      <p:cBhvr>
                                        <p:cTn id="32" dur="1" fill="hold">
                                          <p:stCondLst>
                                            <p:cond delay="0"/>
                                          </p:stCondLst>
                                        </p:cTn>
                                        <p:tgtEl>
                                          <p:spTgt spid="6"/>
                                        </p:tgtEl>
                                        <p:attrNameLst>
                                          <p:attrName>style.visibility</p:attrName>
                                        </p:attrNameLst>
                                      </p:cBhvr>
                                      <p:to>
                                        <p:strVal val="visible"/>
                                      </p:to>
                                    </p:set>
                                    <p:animEffect transition="in" filter="wipe(left)">
                                      <p:cBhvr>
                                        <p:cTn id="33" dur="500"/>
                                        <p:tgtEl>
                                          <p:spTgt spid="6"/>
                                        </p:tgtEl>
                                      </p:cBhvr>
                                    </p:animEffect>
                                  </p:childTnLst>
                                </p:cTn>
                              </p:par>
                            </p:childTnLst>
                          </p:cTn>
                        </p:par>
                        <p:par>
                          <p:cTn id="34" fill="hold">
                            <p:stCondLst>
                              <p:cond delay="3000"/>
                            </p:stCondLst>
                            <p:childTnLst>
                              <p:par>
                                <p:cTn id="35" presetID="42" presetClass="entr" presetSubtype="0" fill="hold" grpId="0" nodeType="after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500"/>
                                        <p:tgtEl>
                                          <p:spTgt spid="7"/>
                                        </p:tgtEl>
                                      </p:cBhvr>
                                    </p:animEffect>
                                    <p:anim calcmode="lin" valueType="num">
                                      <p:cBhvr>
                                        <p:cTn id="38" dur="500" fill="hold"/>
                                        <p:tgtEl>
                                          <p:spTgt spid="7"/>
                                        </p:tgtEl>
                                        <p:attrNameLst>
                                          <p:attrName>ppt_x</p:attrName>
                                        </p:attrNameLst>
                                      </p:cBhvr>
                                      <p:tavLst>
                                        <p:tav tm="0">
                                          <p:val>
                                            <p:strVal val="#ppt_x"/>
                                          </p:val>
                                        </p:tav>
                                        <p:tav tm="100000">
                                          <p:val>
                                            <p:strVal val="#ppt_x"/>
                                          </p:val>
                                        </p:tav>
                                      </p:tavLst>
                                    </p:anim>
                                    <p:anim calcmode="lin" valueType="num">
                                      <p:cBhvr>
                                        <p:cTn id="39" dur="500" fill="hold"/>
                                        <p:tgtEl>
                                          <p:spTgt spid="7"/>
                                        </p:tgtEl>
                                        <p:attrNameLst>
                                          <p:attrName>ppt_y</p:attrName>
                                        </p:attrNameLst>
                                      </p:cBhvr>
                                      <p:tavLst>
                                        <p:tav tm="0">
                                          <p:val>
                                            <p:strVal val="#ppt_y+.1"/>
                                          </p:val>
                                        </p:tav>
                                        <p:tav tm="100000">
                                          <p:val>
                                            <p:strVal val="#ppt_y"/>
                                          </p:val>
                                        </p:tav>
                                      </p:tavLst>
                                    </p:anim>
                                  </p:childTnLst>
                                </p:cTn>
                              </p:par>
                            </p:childTnLst>
                          </p:cTn>
                        </p:par>
                        <p:par>
                          <p:cTn id="40" fill="hold">
                            <p:stCondLst>
                              <p:cond delay="3500"/>
                            </p:stCondLst>
                            <p:childTnLst>
                              <p:par>
                                <p:cTn id="41" presetID="22" presetClass="entr" presetSubtype="8" fill="hold" grpId="0" nodeType="afterEffect">
                                  <p:stCondLst>
                                    <p:cond delay="0"/>
                                  </p:stCondLst>
                                  <p:childTnLst>
                                    <p:set>
                                      <p:cBhvr>
                                        <p:cTn id="42" dur="1" fill="hold">
                                          <p:stCondLst>
                                            <p:cond delay="0"/>
                                          </p:stCondLst>
                                        </p:cTn>
                                        <p:tgtEl>
                                          <p:spTgt spid="8"/>
                                        </p:tgtEl>
                                        <p:attrNameLst>
                                          <p:attrName>style.visibility</p:attrName>
                                        </p:attrNameLst>
                                      </p:cBhvr>
                                      <p:to>
                                        <p:strVal val="visible"/>
                                      </p:to>
                                    </p:set>
                                    <p:animEffect transition="in" filter="wipe(left)">
                                      <p:cBhvr>
                                        <p:cTn id="4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5" grpId="0" animBg="1"/>
      <p:bldP spid="6" grpId="0"/>
      <p:bldP spid="7" grpId="0" animBg="1"/>
      <p:bldP spid="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3926175" y="89229"/>
            <a:ext cx="4339650" cy="923330"/>
          </a:xfrm>
          <a:prstGeom prst="rect">
            <a:avLst/>
          </a:prstGeom>
          <a:noFill/>
        </p:spPr>
        <p:txBody>
          <a:bodyPr wrap="none" rtlCol="0">
            <a:spAutoFit/>
          </a:bodyPr>
          <a:lstStyle/>
          <a:p>
            <a:r>
              <a:rPr lang="zh-CN" altLang="en-US" sz="5400" dirty="0">
                <a:solidFill>
                  <a:srgbClr val="C00000"/>
                </a:solidFill>
                <a:cs typeface="+mn-ea"/>
                <a:sym typeface="+mn-lt"/>
              </a:rPr>
              <a:t>党小组会制度</a:t>
            </a:r>
          </a:p>
        </p:txBody>
      </p:sp>
      <p:cxnSp>
        <p:nvCxnSpPr>
          <p:cNvPr id="7" name="PA-1022197">
            <a:extLst>
              <a:ext uri="{FF2B5EF4-FFF2-40B4-BE49-F238E27FC236}">
                <a16:creationId xmlns:a16="http://schemas.microsoft.com/office/drawing/2014/main" id="{4982BC02-1276-403D-830B-2CA2ED9285DC}"/>
              </a:ext>
            </a:extLst>
          </p:cNvPr>
          <p:cNvCxnSpPr/>
          <p:nvPr>
            <p:custDataLst>
              <p:tags r:id="rId1"/>
            </p:custDataLst>
          </p:nvPr>
        </p:nvCxnSpPr>
        <p:spPr>
          <a:xfrm>
            <a:off x="1786244" y="1319084"/>
            <a:ext cx="0" cy="4031035"/>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8" name="PA-1022198">
            <a:extLst>
              <a:ext uri="{FF2B5EF4-FFF2-40B4-BE49-F238E27FC236}">
                <a16:creationId xmlns:a16="http://schemas.microsoft.com/office/drawing/2014/main" id="{224EC10C-01B9-4BF9-9934-C3F6F77F0E21}"/>
              </a:ext>
            </a:extLst>
          </p:cNvPr>
          <p:cNvSpPr/>
          <p:nvPr>
            <p:custDataLst>
              <p:tags r:id="rId2"/>
            </p:custDataLst>
          </p:nvPr>
        </p:nvSpPr>
        <p:spPr>
          <a:xfrm>
            <a:off x="1530484" y="1305207"/>
            <a:ext cx="511520" cy="51152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cs typeface="+mn-ea"/>
                <a:sym typeface="+mn-lt"/>
              </a:rPr>
              <a:t>1</a:t>
            </a:r>
            <a:endParaRPr lang="zh-CN" altLang="en-US" sz="2000" dirty="0">
              <a:cs typeface="+mn-ea"/>
              <a:sym typeface="+mn-lt"/>
            </a:endParaRPr>
          </a:p>
        </p:txBody>
      </p:sp>
      <p:sp>
        <p:nvSpPr>
          <p:cNvPr id="9" name="PA-1022200">
            <a:extLst>
              <a:ext uri="{FF2B5EF4-FFF2-40B4-BE49-F238E27FC236}">
                <a16:creationId xmlns:a16="http://schemas.microsoft.com/office/drawing/2014/main" id="{DA06E8C0-F162-4F07-B45A-ED5F62205D7D}"/>
              </a:ext>
            </a:extLst>
          </p:cNvPr>
          <p:cNvSpPr/>
          <p:nvPr>
            <p:custDataLst>
              <p:tags r:id="rId3"/>
            </p:custDataLst>
          </p:nvPr>
        </p:nvSpPr>
        <p:spPr>
          <a:xfrm>
            <a:off x="2085715" y="1333241"/>
            <a:ext cx="9651654" cy="397032"/>
          </a:xfrm>
          <a:prstGeom prst="rect">
            <a:avLst/>
          </a:prstGeom>
        </p:spPr>
        <p:txBody>
          <a:bodyPr wrap="square">
            <a:spAutoFit/>
          </a:bodyPr>
          <a:lstStyle/>
          <a:p>
            <a:pPr algn="just">
              <a:lnSpc>
                <a:spcPct val="130000"/>
              </a:lnSpc>
            </a:pPr>
            <a:r>
              <a:rPr lang="zh-CN" altLang="en-US" dirty="0">
                <a:solidFill>
                  <a:srgbClr val="C00000"/>
                </a:solidFill>
                <a:cs typeface="+mn-ea"/>
                <a:sym typeface="+mn-lt"/>
              </a:rPr>
              <a:t>会议时间：</a:t>
            </a:r>
            <a:r>
              <a:rPr lang="zh-CN" altLang="en-US" sz="1600" dirty="0">
                <a:cs typeface="+mn-ea"/>
                <a:sym typeface="+mn-lt"/>
              </a:rPr>
              <a:t>党小组会每月至少召开</a:t>
            </a:r>
            <a:r>
              <a:rPr lang="en-US" altLang="zh-CN" sz="1600" dirty="0">
                <a:solidFill>
                  <a:srgbClr val="C00000"/>
                </a:solidFill>
                <a:cs typeface="+mn-ea"/>
                <a:sym typeface="+mn-lt"/>
              </a:rPr>
              <a:t>1</a:t>
            </a:r>
            <a:r>
              <a:rPr lang="zh-CN" altLang="en-US" sz="1600" dirty="0">
                <a:solidFill>
                  <a:srgbClr val="C00000"/>
                </a:solidFill>
                <a:cs typeface="+mn-ea"/>
                <a:sym typeface="+mn-lt"/>
              </a:rPr>
              <a:t>次</a:t>
            </a:r>
            <a:r>
              <a:rPr lang="zh-CN" altLang="en-US" sz="1600" dirty="0">
                <a:cs typeface="+mn-ea"/>
                <a:sym typeface="+mn-lt"/>
              </a:rPr>
              <a:t>。</a:t>
            </a:r>
          </a:p>
        </p:txBody>
      </p:sp>
      <p:sp>
        <p:nvSpPr>
          <p:cNvPr id="14" name="PA-1022198">
            <a:extLst>
              <a:ext uri="{FF2B5EF4-FFF2-40B4-BE49-F238E27FC236}">
                <a16:creationId xmlns:a16="http://schemas.microsoft.com/office/drawing/2014/main" id="{224EC10C-01B9-4BF9-9934-C3F6F77F0E21}"/>
              </a:ext>
            </a:extLst>
          </p:cNvPr>
          <p:cNvSpPr/>
          <p:nvPr>
            <p:custDataLst>
              <p:tags r:id="rId4"/>
            </p:custDataLst>
          </p:nvPr>
        </p:nvSpPr>
        <p:spPr>
          <a:xfrm>
            <a:off x="1530484" y="1937289"/>
            <a:ext cx="511520" cy="51152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cs typeface="+mn-ea"/>
                <a:sym typeface="+mn-lt"/>
              </a:rPr>
              <a:t>2</a:t>
            </a:r>
            <a:endParaRPr lang="zh-CN" altLang="en-US" sz="2000" dirty="0">
              <a:cs typeface="+mn-ea"/>
              <a:sym typeface="+mn-lt"/>
            </a:endParaRPr>
          </a:p>
        </p:txBody>
      </p:sp>
      <p:sp>
        <p:nvSpPr>
          <p:cNvPr id="15" name="PA-1022200">
            <a:extLst>
              <a:ext uri="{FF2B5EF4-FFF2-40B4-BE49-F238E27FC236}">
                <a16:creationId xmlns:a16="http://schemas.microsoft.com/office/drawing/2014/main" id="{DA06E8C0-F162-4F07-B45A-ED5F62205D7D}"/>
              </a:ext>
            </a:extLst>
          </p:cNvPr>
          <p:cNvSpPr/>
          <p:nvPr>
            <p:custDataLst>
              <p:tags r:id="rId5"/>
            </p:custDataLst>
          </p:nvPr>
        </p:nvSpPr>
        <p:spPr>
          <a:xfrm>
            <a:off x="2085715" y="1938164"/>
            <a:ext cx="9651654" cy="397032"/>
          </a:xfrm>
          <a:prstGeom prst="rect">
            <a:avLst/>
          </a:prstGeom>
        </p:spPr>
        <p:txBody>
          <a:bodyPr wrap="square">
            <a:spAutoFit/>
          </a:bodyPr>
          <a:lstStyle/>
          <a:p>
            <a:pPr algn="just">
              <a:lnSpc>
                <a:spcPct val="130000"/>
              </a:lnSpc>
            </a:pPr>
            <a:r>
              <a:rPr lang="zh-CN" altLang="en-US" dirty="0">
                <a:solidFill>
                  <a:srgbClr val="C00000"/>
                </a:solidFill>
                <a:cs typeface="+mn-ea"/>
                <a:sym typeface="+mn-lt"/>
              </a:rPr>
              <a:t>与会人员：</a:t>
            </a:r>
            <a:r>
              <a:rPr lang="zh-CN" altLang="en-US" sz="1600" dirty="0">
                <a:cs typeface="+mn-ea"/>
                <a:sym typeface="+mn-lt"/>
              </a:rPr>
              <a:t>会议由</a:t>
            </a:r>
            <a:r>
              <a:rPr lang="zh-CN" altLang="en-US" sz="1600" dirty="0">
                <a:solidFill>
                  <a:srgbClr val="C00000"/>
                </a:solidFill>
                <a:cs typeface="+mn-ea"/>
                <a:sym typeface="+mn-lt"/>
              </a:rPr>
              <a:t>小组全体党员</a:t>
            </a:r>
            <a:r>
              <a:rPr lang="zh-CN" altLang="en-US" sz="1600" dirty="0">
                <a:cs typeface="+mn-ea"/>
                <a:sym typeface="+mn-lt"/>
              </a:rPr>
              <a:t>参加，由党小组长主持。</a:t>
            </a:r>
          </a:p>
        </p:txBody>
      </p:sp>
      <p:sp>
        <p:nvSpPr>
          <p:cNvPr id="16" name="PA-1022198">
            <a:extLst>
              <a:ext uri="{FF2B5EF4-FFF2-40B4-BE49-F238E27FC236}">
                <a16:creationId xmlns:a16="http://schemas.microsoft.com/office/drawing/2014/main" id="{224EC10C-01B9-4BF9-9934-C3F6F77F0E21}"/>
              </a:ext>
            </a:extLst>
          </p:cNvPr>
          <p:cNvSpPr/>
          <p:nvPr>
            <p:custDataLst>
              <p:tags r:id="rId6"/>
            </p:custDataLst>
          </p:nvPr>
        </p:nvSpPr>
        <p:spPr>
          <a:xfrm>
            <a:off x="1530484" y="2578424"/>
            <a:ext cx="511520" cy="51152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cs typeface="+mn-ea"/>
                <a:sym typeface="+mn-lt"/>
              </a:rPr>
              <a:t>3</a:t>
            </a:r>
            <a:endParaRPr lang="zh-CN" altLang="en-US" sz="2000" dirty="0">
              <a:cs typeface="+mn-ea"/>
              <a:sym typeface="+mn-lt"/>
            </a:endParaRPr>
          </a:p>
        </p:txBody>
      </p:sp>
      <p:sp>
        <p:nvSpPr>
          <p:cNvPr id="17" name="PA-1022200">
            <a:extLst>
              <a:ext uri="{FF2B5EF4-FFF2-40B4-BE49-F238E27FC236}">
                <a16:creationId xmlns:a16="http://schemas.microsoft.com/office/drawing/2014/main" id="{DA06E8C0-F162-4F07-B45A-ED5F62205D7D}"/>
              </a:ext>
            </a:extLst>
          </p:cNvPr>
          <p:cNvSpPr/>
          <p:nvPr>
            <p:custDataLst>
              <p:tags r:id="rId7"/>
            </p:custDataLst>
          </p:nvPr>
        </p:nvSpPr>
        <p:spPr>
          <a:xfrm>
            <a:off x="2085715" y="2579299"/>
            <a:ext cx="9651654" cy="1572738"/>
          </a:xfrm>
          <a:prstGeom prst="rect">
            <a:avLst/>
          </a:prstGeom>
        </p:spPr>
        <p:txBody>
          <a:bodyPr wrap="square">
            <a:spAutoFit/>
          </a:bodyPr>
          <a:lstStyle/>
          <a:p>
            <a:pPr algn="just">
              <a:lnSpc>
                <a:spcPct val="130000"/>
              </a:lnSpc>
            </a:pPr>
            <a:r>
              <a:rPr lang="zh-CN" altLang="en-US" dirty="0">
                <a:solidFill>
                  <a:srgbClr val="C00000"/>
                </a:solidFill>
                <a:cs typeface="+mn-ea"/>
                <a:sym typeface="+mn-lt"/>
              </a:rPr>
              <a:t>主要内容：</a:t>
            </a:r>
            <a:r>
              <a:rPr lang="zh-CN" altLang="en-US" sz="1400" dirty="0">
                <a:cs typeface="+mn-ea"/>
                <a:sym typeface="+mn-lt"/>
              </a:rPr>
              <a:t>（</a:t>
            </a:r>
            <a:r>
              <a:rPr lang="en-US" altLang="zh-CN" sz="1400" dirty="0">
                <a:cs typeface="+mn-ea"/>
                <a:sym typeface="+mn-lt"/>
              </a:rPr>
              <a:t>1</a:t>
            </a:r>
            <a:r>
              <a:rPr lang="zh-CN" altLang="en-US" sz="1400" dirty="0">
                <a:cs typeface="+mn-ea"/>
                <a:sym typeface="+mn-lt"/>
              </a:rPr>
              <a:t>）学习马列主义、毛泽东思想、邓小平理论、“三个代表”重要思想和党的路线、方针、政策。 </a:t>
            </a:r>
            <a:endParaRPr lang="en-US" altLang="zh-CN" sz="1400" dirty="0">
              <a:cs typeface="+mn-ea"/>
              <a:sym typeface="+mn-lt"/>
            </a:endParaRPr>
          </a:p>
          <a:p>
            <a:pPr algn="just">
              <a:lnSpc>
                <a:spcPct val="130000"/>
              </a:lnSpc>
            </a:pPr>
            <a:r>
              <a:rPr lang="zh-CN" altLang="en-US" sz="1400" dirty="0">
                <a:cs typeface="+mn-ea"/>
                <a:sym typeface="+mn-lt"/>
              </a:rPr>
              <a:t>                      （</a:t>
            </a:r>
            <a:r>
              <a:rPr lang="en-US" altLang="zh-CN" sz="1400" dirty="0">
                <a:cs typeface="+mn-ea"/>
                <a:sym typeface="+mn-lt"/>
              </a:rPr>
              <a:t>2</a:t>
            </a:r>
            <a:r>
              <a:rPr lang="zh-CN" altLang="en-US" sz="1400" dirty="0">
                <a:cs typeface="+mn-ea"/>
                <a:sym typeface="+mn-lt"/>
              </a:rPr>
              <a:t>）传达支部的决议，讨论贯彻支部决议的具体措施及每个党员应承担的任务。 </a:t>
            </a:r>
            <a:endParaRPr lang="en-US" altLang="zh-CN" sz="1400" dirty="0">
              <a:cs typeface="+mn-ea"/>
              <a:sym typeface="+mn-lt"/>
            </a:endParaRPr>
          </a:p>
          <a:p>
            <a:pPr algn="just">
              <a:lnSpc>
                <a:spcPct val="130000"/>
              </a:lnSpc>
            </a:pPr>
            <a:r>
              <a:rPr lang="zh-CN" altLang="en-US" sz="1400" dirty="0">
                <a:cs typeface="+mn-ea"/>
                <a:sym typeface="+mn-lt"/>
              </a:rPr>
              <a:t>                      （</a:t>
            </a:r>
            <a:r>
              <a:rPr lang="en-US" altLang="zh-CN" sz="1400" dirty="0">
                <a:cs typeface="+mn-ea"/>
                <a:sym typeface="+mn-lt"/>
              </a:rPr>
              <a:t>3</a:t>
            </a:r>
            <a:r>
              <a:rPr lang="zh-CN" altLang="en-US" sz="1400" dirty="0">
                <a:cs typeface="+mn-ea"/>
                <a:sym typeface="+mn-lt"/>
              </a:rPr>
              <a:t>）党员汇报思想、工作、学习和执行党支部决议的情况。 </a:t>
            </a:r>
            <a:endParaRPr lang="en-US" altLang="zh-CN" sz="1400" dirty="0">
              <a:cs typeface="+mn-ea"/>
              <a:sym typeface="+mn-lt"/>
            </a:endParaRPr>
          </a:p>
          <a:p>
            <a:pPr algn="just">
              <a:lnSpc>
                <a:spcPct val="130000"/>
              </a:lnSpc>
            </a:pPr>
            <a:r>
              <a:rPr lang="zh-CN" altLang="en-US" sz="1400" dirty="0">
                <a:cs typeface="+mn-ea"/>
                <a:sym typeface="+mn-lt"/>
              </a:rPr>
              <a:t>                      （</a:t>
            </a:r>
            <a:r>
              <a:rPr lang="en-US" altLang="zh-CN" sz="1400" dirty="0">
                <a:cs typeface="+mn-ea"/>
                <a:sym typeface="+mn-lt"/>
              </a:rPr>
              <a:t>4</a:t>
            </a:r>
            <a:r>
              <a:rPr lang="zh-CN" altLang="en-US" sz="1400" dirty="0">
                <a:cs typeface="+mn-ea"/>
                <a:sym typeface="+mn-lt"/>
              </a:rPr>
              <a:t>）开展批评与自我批评。 </a:t>
            </a:r>
            <a:endParaRPr lang="en-US" altLang="zh-CN" sz="1400" dirty="0">
              <a:cs typeface="+mn-ea"/>
              <a:sym typeface="+mn-lt"/>
            </a:endParaRPr>
          </a:p>
          <a:p>
            <a:pPr algn="just">
              <a:lnSpc>
                <a:spcPct val="130000"/>
              </a:lnSpc>
            </a:pPr>
            <a:r>
              <a:rPr lang="zh-CN" altLang="en-US" sz="1400" dirty="0">
                <a:cs typeface="+mn-ea"/>
                <a:sym typeface="+mn-lt"/>
              </a:rPr>
              <a:t>                      （</a:t>
            </a:r>
            <a:r>
              <a:rPr lang="en-US" altLang="zh-CN" sz="1400" dirty="0">
                <a:cs typeface="+mn-ea"/>
                <a:sym typeface="+mn-lt"/>
              </a:rPr>
              <a:t>5</a:t>
            </a:r>
            <a:r>
              <a:rPr lang="zh-CN" altLang="en-US" sz="1400" dirty="0">
                <a:cs typeface="+mn-ea"/>
                <a:sym typeface="+mn-lt"/>
              </a:rPr>
              <a:t>）定期召开民主评议党员活动。</a:t>
            </a:r>
          </a:p>
        </p:txBody>
      </p:sp>
      <p:sp>
        <p:nvSpPr>
          <p:cNvPr id="19" name="PA-1022198">
            <a:extLst>
              <a:ext uri="{FF2B5EF4-FFF2-40B4-BE49-F238E27FC236}">
                <a16:creationId xmlns:a16="http://schemas.microsoft.com/office/drawing/2014/main" id="{224EC10C-01B9-4BF9-9934-C3F6F77F0E21}"/>
              </a:ext>
            </a:extLst>
          </p:cNvPr>
          <p:cNvSpPr/>
          <p:nvPr>
            <p:custDataLst>
              <p:tags r:id="rId8"/>
            </p:custDataLst>
          </p:nvPr>
        </p:nvSpPr>
        <p:spPr>
          <a:xfrm>
            <a:off x="1530484" y="4148628"/>
            <a:ext cx="511520" cy="51152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cs typeface="+mn-ea"/>
                <a:sym typeface="+mn-lt"/>
              </a:rPr>
              <a:t>4</a:t>
            </a:r>
            <a:endParaRPr lang="zh-CN" altLang="en-US" sz="2000" dirty="0">
              <a:cs typeface="+mn-ea"/>
              <a:sym typeface="+mn-lt"/>
            </a:endParaRPr>
          </a:p>
        </p:txBody>
      </p:sp>
      <p:sp>
        <p:nvSpPr>
          <p:cNvPr id="20" name="PA-1022200">
            <a:extLst>
              <a:ext uri="{FF2B5EF4-FFF2-40B4-BE49-F238E27FC236}">
                <a16:creationId xmlns:a16="http://schemas.microsoft.com/office/drawing/2014/main" id="{DA06E8C0-F162-4F07-B45A-ED5F62205D7D}"/>
              </a:ext>
            </a:extLst>
          </p:cNvPr>
          <p:cNvSpPr/>
          <p:nvPr>
            <p:custDataLst>
              <p:tags r:id="rId9"/>
            </p:custDataLst>
          </p:nvPr>
        </p:nvSpPr>
        <p:spPr>
          <a:xfrm>
            <a:off x="2085715" y="4194768"/>
            <a:ext cx="9651654" cy="397032"/>
          </a:xfrm>
          <a:prstGeom prst="rect">
            <a:avLst/>
          </a:prstGeom>
        </p:spPr>
        <p:txBody>
          <a:bodyPr wrap="square">
            <a:spAutoFit/>
          </a:bodyPr>
          <a:lstStyle/>
          <a:p>
            <a:pPr algn="just">
              <a:lnSpc>
                <a:spcPct val="130000"/>
              </a:lnSpc>
            </a:pPr>
            <a:r>
              <a:rPr lang="zh-CN" altLang="en-US" dirty="0">
                <a:solidFill>
                  <a:srgbClr val="C00000"/>
                </a:solidFill>
                <a:cs typeface="+mn-ea"/>
                <a:sym typeface="+mn-lt"/>
              </a:rPr>
              <a:t>注重效果：</a:t>
            </a:r>
            <a:r>
              <a:rPr lang="zh-CN" altLang="en-US" sz="1600" dirty="0">
                <a:cs typeface="+mn-ea"/>
                <a:sym typeface="+mn-lt"/>
              </a:rPr>
              <a:t>会前要有准备，会议内容要集中，每次会议有针对性、有重点地解决一两个问题即可。</a:t>
            </a:r>
          </a:p>
        </p:txBody>
      </p:sp>
      <p:sp>
        <p:nvSpPr>
          <p:cNvPr id="21" name="PA-1022198">
            <a:extLst>
              <a:ext uri="{FF2B5EF4-FFF2-40B4-BE49-F238E27FC236}">
                <a16:creationId xmlns:a16="http://schemas.microsoft.com/office/drawing/2014/main" id="{224EC10C-01B9-4BF9-9934-C3F6F77F0E21}"/>
              </a:ext>
            </a:extLst>
          </p:cNvPr>
          <p:cNvSpPr/>
          <p:nvPr>
            <p:custDataLst>
              <p:tags r:id="rId10"/>
            </p:custDataLst>
          </p:nvPr>
        </p:nvSpPr>
        <p:spPr>
          <a:xfrm>
            <a:off x="1530484" y="4780710"/>
            <a:ext cx="511520" cy="51152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cs typeface="+mn-ea"/>
                <a:sym typeface="+mn-lt"/>
              </a:rPr>
              <a:t>5</a:t>
            </a:r>
            <a:endParaRPr lang="zh-CN" altLang="en-US" sz="2000" dirty="0">
              <a:cs typeface="+mn-ea"/>
              <a:sym typeface="+mn-lt"/>
            </a:endParaRPr>
          </a:p>
        </p:txBody>
      </p:sp>
      <p:sp>
        <p:nvSpPr>
          <p:cNvPr id="22" name="PA-1022200">
            <a:extLst>
              <a:ext uri="{FF2B5EF4-FFF2-40B4-BE49-F238E27FC236}">
                <a16:creationId xmlns:a16="http://schemas.microsoft.com/office/drawing/2014/main" id="{DA06E8C0-F162-4F07-B45A-ED5F62205D7D}"/>
              </a:ext>
            </a:extLst>
          </p:cNvPr>
          <p:cNvSpPr/>
          <p:nvPr>
            <p:custDataLst>
              <p:tags r:id="rId11"/>
            </p:custDataLst>
          </p:nvPr>
        </p:nvSpPr>
        <p:spPr>
          <a:xfrm>
            <a:off x="2085715" y="4781585"/>
            <a:ext cx="9651654" cy="397032"/>
          </a:xfrm>
          <a:prstGeom prst="rect">
            <a:avLst/>
          </a:prstGeom>
        </p:spPr>
        <p:txBody>
          <a:bodyPr wrap="square">
            <a:spAutoFit/>
          </a:bodyPr>
          <a:lstStyle/>
          <a:p>
            <a:pPr algn="just">
              <a:lnSpc>
                <a:spcPct val="130000"/>
              </a:lnSpc>
            </a:pPr>
            <a:r>
              <a:rPr lang="zh-CN" altLang="en-US" dirty="0">
                <a:solidFill>
                  <a:srgbClr val="C00000"/>
                </a:solidFill>
                <a:cs typeface="+mn-ea"/>
                <a:sym typeface="+mn-lt"/>
              </a:rPr>
              <a:t>会议记录：</a:t>
            </a:r>
            <a:r>
              <a:rPr lang="zh-CN" altLang="en-US" sz="1600" dirty="0">
                <a:cs typeface="+mn-ea"/>
                <a:sym typeface="+mn-lt"/>
              </a:rPr>
              <a:t>指定专人做好会议记录，会议记录要认真保管，存档备查。</a:t>
            </a:r>
          </a:p>
        </p:txBody>
      </p:sp>
    </p:spTree>
    <p:extLst>
      <p:ext uri="{BB962C8B-B14F-4D97-AF65-F5344CB8AC3E}">
        <p14:creationId xmlns:p14="http://schemas.microsoft.com/office/powerpoint/2010/main" val="860650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up)">
                                      <p:cBhvr>
                                        <p:cTn id="11" dur="500"/>
                                        <p:tgtEl>
                                          <p:spTgt spid="7"/>
                                        </p:tgtEl>
                                      </p:cBhvr>
                                    </p:animEffect>
                                  </p:childTnLst>
                                </p:cTn>
                              </p:par>
                            </p:childTnLst>
                          </p:cTn>
                        </p:par>
                        <p:par>
                          <p:cTn id="12" fill="hold">
                            <p:stCondLst>
                              <p:cond delay="1000"/>
                            </p:stCondLst>
                            <p:childTnLst>
                              <p:par>
                                <p:cTn id="13" presetID="42" presetClass="entr" presetSubtype="0"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anim calcmode="lin" valueType="num">
                                      <p:cBhvr>
                                        <p:cTn id="16" dur="500" fill="hold"/>
                                        <p:tgtEl>
                                          <p:spTgt spid="8"/>
                                        </p:tgtEl>
                                        <p:attrNameLst>
                                          <p:attrName>ppt_x</p:attrName>
                                        </p:attrNameLst>
                                      </p:cBhvr>
                                      <p:tavLst>
                                        <p:tav tm="0">
                                          <p:val>
                                            <p:strVal val="#ppt_x"/>
                                          </p:val>
                                        </p:tav>
                                        <p:tav tm="100000">
                                          <p:val>
                                            <p:strVal val="#ppt_x"/>
                                          </p:val>
                                        </p:tav>
                                      </p:tavLst>
                                    </p:anim>
                                    <p:anim calcmode="lin" valueType="num">
                                      <p:cBhvr>
                                        <p:cTn id="17" dur="500" fill="hold"/>
                                        <p:tgtEl>
                                          <p:spTgt spid="8"/>
                                        </p:tgtEl>
                                        <p:attrNameLst>
                                          <p:attrName>ppt_y</p:attrName>
                                        </p:attrNameLst>
                                      </p:cBhvr>
                                      <p:tavLst>
                                        <p:tav tm="0">
                                          <p:val>
                                            <p:strVal val="#ppt_y+.1"/>
                                          </p:val>
                                        </p:tav>
                                        <p:tav tm="100000">
                                          <p:val>
                                            <p:strVal val="#ppt_y"/>
                                          </p:val>
                                        </p:tav>
                                      </p:tavLst>
                                    </p:anim>
                                  </p:childTnLst>
                                </p:cTn>
                              </p:par>
                            </p:childTnLst>
                          </p:cTn>
                        </p:par>
                        <p:par>
                          <p:cTn id="18" fill="hold">
                            <p:stCondLst>
                              <p:cond delay="1500"/>
                            </p:stCondLst>
                            <p:childTnLst>
                              <p:par>
                                <p:cTn id="19" presetID="22" presetClass="entr" presetSubtype="8" fill="hold" grpId="0" nodeType="after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wipe(left)">
                                      <p:cBhvr>
                                        <p:cTn id="21" dur="500"/>
                                        <p:tgtEl>
                                          <p:spTgt spid="9"/>
                                        </p:tgtEl>
                                      </p:cBhvr>
                                    </p:animEffect>
                                  </p:childTnLst>
                                </p:cTn>
                              </p:par>
                            </p:childTnLst>
                          </p:cTn>
                        </p:par>
                        <p:par>
                          <p:cTn id="22" fill="hold">
                            <p:stCondLst>
                              <p:cond delay="2000"/>
                            </p:stCondLst>
                            <p:childTnLst>
                              <p:par>
                                <p:cTn id="23" presetID="42" presetClass="entr" presetSubtype="0" fill="hold" grpId="0" nodeType="after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fade">
                                      <p:cBhvr>
                                        <p:cTn id="25" dur="500"/>
                                        <p:tgtEl>
                                          <p:spTgt spid="14"/>
                                        </p:tgtEl>
                                      </p:cBhvr>
                                    </p:animEffect>
                                    <p:anim calcmode="lin" valueType="num">
                                      <p:cBhvr>
                                        <p:cTn id="26" dur="500" fill="hold"/>
                                        <p:tgtEl>
                                          <p:spTgt spid="14"/>
                                        </p:tgtEl>
                                        <p:attrNameLst>
                                          <p:attrName>ppt_x</p:attrName>
                                        </p:attrNameLst>
                                      </p:cBhvr>
                                      <p:tavLst>
                                        <p:tav tm="0">
                                          <p:val>
                                            <p:strVal val="#ppt_x"/>
                                          </p:val>
                                        </p:tav>
                                        <p:tav tm="100000">
                                          <p:val>
                                            <p:strVal val="#ppt_x"/>
                                          </p:val>
                                        </p:tav>
                                      </p:tavLst>
                                    </p:anim>
                                    <p:anim calcmode="lin" valueType="num">
                                      <p:cBhvr>
                                        <p:cTn id="27" dur="500" fill="hold"/>
                                        <p:tgtEl>
                                          <p:spTgt spid="14"/>
                                        </p:tgtEl>
                                        <p:attrNameLst>
                                          <p:attrName>ppt_y</p:attrName>
                                        </p:attrNameLst>
                                      </p:cBhvr>
                                      <p:tavLst>
                                        <p:tav tm="0">
                                          <p:val>
                                            <p:strVal val="#ppt_y+.1"/>
                                          </p:val>
                                        </p:tav>
                                        <p:tav tm="100000">
                                          <p:val>
                                            <p:strVal val="#ppt_y"/>
                                          </p:val>
                                        </p:tav>
                                      </p:tavLst>
                                    </p:anim>
                                  </p:childTnLst>
                                </p:cTn>
                              </p:par>
                            </p:childTnLst>
                          </p:cTn>
                        </p:par>
                        <p:par>
                          <p:cTn id="28" fill="hold">
                            <p:stCondLst>
                              <p:cond delay="2500"/>
                            </p:stCondLst>
                            <p:childTnLst>
                              <p:par>
                                <p:cTn id="29" presetID="22" presetClass="entr" presetSubtype="8" fill="hold" grpId="0" nodeType="after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wipe(left)">
                                      <p:cBhvr>
                                        <p:cTn id="31" dur="500"/>
                                        <p:tgtEl>
                                          <p:spTgt spid="15"/>
                                        </p:tgtEl>
                                      </p:cBhvr>
                                    </p:animEffect>
                                  </p:childTnLst>
                                </p:cTn>
                              </p:par>
                            </p:childTnLst>
                          </p:cTn>
                        </p:par>
                        <p:par>
                          <p:cTn id="32" fill="hold">
                            <p:stCondLst>
                              <p:cond delay="3000"/>
                            </p:stCondLst>
                            <p:childTnLst>
                              <p:par>
                                <p:cTn id="33" presetID="42" presetClass="entr" presetSubtype="0" fill="hold" grpId="0" nodeType="after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fade">
                                      <p:cBhvr>
                                        <p:cTn id="35" dur="500"/>
                                        <p:tgtEl>
                                          <p:spTgt spid="16"/>
                                        </p:tgtEl>
                                      </p:cBhvr>
                                    </p:animEffect>
                                    <p:anim calcmode="lin" valueType="num">
                                      <p:cBhvr>
                                        <p:cTn id="36" dur="500" fill="hold"/>
                                        <p:tgtEl>
                                          <p:spTgt spid="16"/>
                                        </p:tgtEl>
                                        <p:attrNameLst>
                                          <p:attrName>ppt_x</p:attrName>
                                        </p:attrNameLst>
                                      </p:cBhvr>
                                      <p:tavLst>
                                        <p:tav tm="0">
                                          <p:val>
                                            <p:strVal val="#ppt_x"/>
                                          </p:val>
                                        </p:tav>
                                        <p:tav tm="100000">
                                          <p:val>
                                            <p:strVal val="#ppt_x"/>
                                          </p:val>
                                        </p:tav>
                                      </p:tavLst>
                                    </p:anim>
                                    <p:anim calcmode="lin" valueType="num">
                                      <p:cBhvr>
                                        <p:cTn id="37" dur="500" fill="hold"/>
                                        <p:tgtEl>
                                          <p:spTgt spid="16"/>
                                        </p:tgtEl>
                                        <p:attrNameLst>
                                          <p:attrName>ppt_y</p:attrName>
                                        </p:attrNameLst>
                                      </p:cBhvr>
                                      <p:tavLst>
                                        <p:tav tm="0">
                                          <p:val>
                                            <p:strVal val="#ppt_y+.1"/>
                                          </p:val>
                                        </p:tav>
                                        <p:tav tm="100000">
                                          <p:val>
                                            <p:strVal val="#ppt_y"/>
                                          </p:val>
                                        </p:tav>
                                      </p:tavLst>
                                    </p:anim>
                                  </p:childTnLst>
                                </p:cTn>
                              </p:par>
                            </p:childTnLst>
                          </p:cTn>
                        </p:par>
                        <p:par>
                          <p:cTn id="38" fill="hold">
                            <p:stCondLst>
                              <p:cond delay="3500"/>
                            </p:stCondLst>
                            <p:childTnLst>
                              <p:par>
                                <p:cTn id="39" presetID="22" presetClass="entr" presetSubtype="8" fill="hold" grpId="0" nodeType="afterEffect">
                                  <p:stCondLst>
                                    <p:cond delay="0"/>
                                  </p:stCondLst>
                                  <p:childTnLst>
                                    <p:set>
                                      <p:cBhvr>
                                        <p:cTn id="40" dur="1" fill="hold">
                                          <p:stCondLst>
                                            <p:cond delay="0"/>
                                          </p:stCondLst>
                                        </p:cTn>
                                        <p:tgtEl>
                                          <p:spTgt spid="17"/>
                                        </p:tgtEl>
                                        <p:attrNameLst>
                                          <p:attrName>style.visibility</p:attrName>
                                        </p:attrNameLst>
                                      </p:cBhvr>
                                      <p:to>
                                        <p:strVal val="visible"/>
                                      </p:to>
                                    </p:set>
                                    <p:animEffect transition="in" filter="wipe(left)">
                                      <p:cBhvr>
                                        <p:cTn id="41" dur="500"/>
                                        <p:tgtEl>
                                          <p:spTgt spid="17"/>
                                        </p:tgtEl>
                                      </p:cBhvr>
                                    </p:animEffect>
                                  </p:childTnLst>
                                </p:cTn>
                              </p:par>
                            </p:childTnLst>
                          </p:cTn>
                        </p:par>
                        <p:par>
                          <p:cTn id="42" fill="hold">
                            <p:stCondLst>
                              <p:cond delay="4000"/>
                            </p:stCondLst>
                            <p:childTnLst>
                              <p:par>
                                <p:cTn id="43" presetID="42" presetClass="entr" presetSubtype="0" fill="hold" grpId="0" nodeType="afterEffect">
                                  <p:stCondLst>
                                    <p:cond delay="0"/>
                                  </p:stCondLst>
                                  <p:childTnLst>
                                    <p:set>
                                      <p:cBhvr>
                                        <p:cTn id="44" dur="1" fill="hold">
                                          <p:stCondLst>
                                            <p:cond delay="0"/>
                                          </p:stCondLst>
                                        </p:cTn>
                                        <p:tgtEl>
                                          <p:spTgt spid="19"/>
                                        </p:tgtEl>
                                        <p:attrNameLst>
                                          <p:attrName>style.visibility</p:attrName>
                                        </p:attrNameLst>
                                      </p:cBhvr>
                                      <p:to>
                                        <p:strVal val="visible"/>
                                      </p:to>
                                    </p:set>
                                    <p:animEffect transition="in" filter="fade">
                                      <p:cBhvr>
                                        <p:cTn id="45" dur="500"/>
                                        <p:tgtEl>
                                          <p:spTgt spid="19"/>
                                        </p:tgtEl>
                                      </p:cBhvr>
                                    </p:animEffect>
                                    <p:anim calcmode="lin" valueType="num">
                                      <p:cBhvr>
                                        <p:cTn id="46" dur="500" fill="hold"/>
                                        <p:tgtEl>
                                          <p:spTgt spid="19"/>
                                        </p:tgtEl>
                                        <p:attrNameLst>
                                          <p:attrName>ppt_x</p:attrName>
                                        </p:attrNameLst>
                                      </p:cBhvr>
                                      <p:tavLst>
                                        <p:tav tm="0">
                                          <p:val>
                                            <p:strVal val="#ppt_x"/>
                                          </p:val>
                                        </p:tav>
                                        <p:tav tm="100000">
                                          <p:val>
                                            <p:strVal val="#ppt_x"/>
                                          </p:val>
                                        </p:tav>
                                      </p:tavLst>
                                    </p:anim>
                                    <p:anim calcmode="lin" valueType="num">
                                      <p:cBhvr>
                                        <p:cTn id="47" dur="500" fill="hold"/>
                                        <p:tgtEl>
                                          <p:spTgt spid="19"/>
                                        </p:tgtEl>
                                        <p:attrNameLst>
                                          <p:attrName>ppt_y</p:attrName>
                                        </p:attrNameLst>
                                      </p:cBhvr>
                                      <p:tavLst>
                                        <p:tav tm="0">
                                          <p:val>
                                            <p:strVal val="#ppt_y+.1"/>
                                          </p:val>
                                        </p:tav>
                                        <p:tav tm="100000">
                                          <p:val>
                                            <p:strVal val="#ppt_y"/>
                                          </p:val>
                                        </p:tav>
                                      </p:tavLst>
                                    </p:anim>
                                  </p:childTnLst>
                                </p:cTn>
                              </p:par>
                            </p:childTnLst>
                          </p:cTn>
                        </p:par>
                        <p:par>
                          <p:cTn id="48" fill="hold">
                            <p:stCondLst>
                              <p:cond delay="4500"/>
                            </p:stCondLst>
                            <p:childTnLst>
                              <p:par>
                                <p:cTn id="49" presetID="22" presetClass="entr" presetSubtype="8" fill="hold" grpId="0" nodeType="afterEffect">
                                  <p:stCondLst>
                                    <p:cond delay="0"/>
                                  </p:stCondLst>
                                  <p:childTnLst>
                                    <p:set>
                                      <p:cBhvr>
                                        <p:cTn id="50" dur="1" fill="hold">
                                          <p:stCondLst>
                                            <p:cond delay="0"/>
                                          </p:stCondLst>
                                        </p:cTn>
                                        <p:tgtEl>
                                          <p:spTgt spid="20"/>
                                        </p:tgtEl>
                                        <p:attrNameLst>
                                          <p:attrName>style.visibility</p:attrName>
                                        </p:attrNameLst>
                                      </p:cBhvr>
                                      <p:to>
                                        <p:strVal val="visible"/>
                                      </p:to>
                                    </p:set>
                                    <p:animEffect transition="in" filter="wipe(left)">
                                      <p:cBhvr>
                                        <p:cTn id="51" dur="500"/>
                                        <p:tgtEl>
                                          <p:spTgt spid="20"/>
                                        </p:tgtEl>
                                      </p:cBhvr>
                                    </p:animEffect>
                                  </p:childTnLst>
                                </p:cTn>
                              </p:par>
                            </p:childTnLst>
                          </p:cTn>
                        </p:par>
                        <p:par>
                          <p:cTn id="52" fill="hold">
                            <p:stCondLst>
                              <p:cond delay="5000"/>
                            </p:stCondLst>
                            <p:childTnLst>
                              <p:par>
                                <p:cTn id="53" presetID="42" presetClass="entr" presetSubtype="0" fill="hold" grpId="0" nodeType="afterEffect">
                                  <p:stCondLst>
                                    <p:cond delay="0"/>
                                  </p:stCondLst>
                                  <p:childTnLst>
                                    <p:set>
                                      <p:cBhvr>
                                        <p:cTn id="54" dur="1" fill="hold">
                                          <p:stCondLst>
                                            <p:cond delay="0"/>
                                          </p:stCondLst>
                                        </p:cTn>
                                        <p:tgtEl>
                                          <p:spTgt spid="21"/>
                                        </p:tgtEl>
                                        <p:attrNameLst>
                                          <p:attrName>style.visibility</p:attrName>
                                        </p:attrNameLst>
                                      </p:cBhvr>
                                      <p:to>
                                        <p:strVal val="visible"/>
                                      </p:to>
                                    </p:set>
                                    <p:animEffect transition="in" filter="fade">
                                      <p:cBhvr>
                                        <p:cTn id="55" dur="500"/>
                                        <p:tgtEl>
                                          <p:spTgt spid="21"/>
                                        </p:tgtEl>
                                      </p:cBhvr>
                                    </p:animEffect>
                                    <p:anim calcmode="lin" valueType="num">
                                      <p:cBhvr>
                                        <p:cTn id="56" dur="500" fill="hold"/>
                                        <p:tgtEl>
                                          <p:spTgt spid="21"/>
                                        </p:tgtEl>
                                        <p:attrNameLst>
                                          <p:attrName>ppt_x</p:attrName>
                                        </p:attrNameLst>
                                      </p:cBhvr>
                                      <p:tavLst>
                                        <p:tav tm="0">
                                          <p:val>
                                            <p:strVal val="#ppt_x"/>
                                          </p:val>
                                        </p:tav>
                                        <p:tav tm="100000">
                                          <p:val>
                                            <p:strVal val="#ppt_x"/>
                                          </p:val>
                                        </p:tav>
                                      </p:tavLst>
                                    </p:anim>
                                    <p:anim calcmode="lin" valueType="num">
                                      <p:cBhvr>
                                        <p:cTn id="57" dur="500" fill="hold"/>
                                        <p:tgtEl>
                                          <p:spTgt spid="21"/>
                                        </p:tgtEl>
                                        <p:attrNameLst>
                                          <p:attrName>ppt_y</p:attrName>
                                        </p:attrNameLst>
                                      </p:cBhvr>
                                      <p:tavLst>
                                        <p:tav tm="0">
                                          <p:val>
                                            <p:strVal val="#ppt_y+.1"/>
                                          </p:val>
                                        </p:tav>
                                        <p:tav tm="100000">
                                          <p:val>
                                            <p:strVal val="#ppt_y"/>
                                          </p:val>
                                        </p:tav>
                                      </p:tavLst>
                                    </p:anim>
                                  </p:childTnLst>
                                </p:cTn>
                              </p:par>
                            </p:childTnLst>
                          </p:cTn>
                        </p:par>
                        <p:par>
                          <p:cTn id="58" fill="hold">
                            <p:stCondLst>
                              <p:cond delay="5500"/>
                            </p:stCondLst>
                            <p:childTnLst>
                              <p:par>
                                <p:cTn id="59" presetID="22" presetClass="entr" presetSubtype="8" fill="hold" grpId="0" nodeType="afterEffect">
                                  <p:stCondLst>
                                    <p:cond delay="0"/>
                                  </p:stCondLst>
                                  <p:childTnLst>
                                    <p:set>
                                      <p:cBhvr>
                                        <p:cTn id="60" dur="1" fill="hold">
                                          <p:stCondLst>
                                            <p:cond delay="0"/>
                                          </p:stCondLst>
                                        </p:cTn>
                                        <p:tgtEl>
                                          <p:spTgt spid="22"/>
                                        </p:tgtEl>
                                        <p:attrNameLst>
                                          <p:attrName>style.visibility</p:attrName>
                                        </p:attrNameLst>
                                      </p:cBhvr>
                                      <p:to>
                                        <p:strVal val="visible"/>
                                      </p:to>
                                    </p:set>
                                    <p:animEffect transition="in" filter="wipe(left)">
                                      <p:cBhvr>
                                        <p:cTn id="61"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animBg="1"/>
      <p:bldP spid="9" grpId="0"/>
      <p:bldP spid="14" grpId="0" animBg="1"/>
      <p:bldP spid="15" grpId="0"/>
      <p:bldP spid="16" grpId="0" animBg="1"/>
      <p:bldP spid="17" grpId="0"/>
      <p:bldP spid="19" grpId="0" animBg="1"/>
      <p:bldP spid="20" grpId="0"/>
      <p:bldP spid="21" grpId="0" animBg="1"/>
      <p:bldP spid="2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4668152" y="50231"/>
            <a:ext cx="2954655" cy="923330"/>
          </a:xfrm>
          <a:prstGeom prst="rect">
            <a:avLst/>
          </a:prstGeom>
          <a:noFill/>
        </p:spPr>
        <p:txBody>
          <a:bodyPr wrap="none" rtlCol="0">
            <a:spAutoFit/>
          </a:bodyPr>
          <a:lstStyle/>
          <a:p>
            <a:r>
              <a:rPr lang="zh-CN" altLang="en-US" sz="5400" dirty="0">
                <a:solidFill>
                  <a:srgbClr val="C00000"/>
                </a:solidFill>
                <a:cs typeface="+mn-ea"/>
                <a:sym typeface="+mn-lt"/>
              </a:rPr>
              <a:t>党课制度</a:t>
            </a:r>
          </a:p>
        </p:txBody>
      </p:sp>
      <p:cxnSp>
        <p:nvCxnSpPr>
          <p:cNvPr id="7" name="PA-1022197">
            <a:extLst>
              <a:ext uri="{FF2B5EF4-FFF2-40B4-BE49-F238E27FC236}">
                <a16:creationId xmlns:a16="http://schemas.microsoft.com/office/drawing/2014/main" id="{4982BC02-1276-403D-830B-2CA2ED9285DC}"/>
              </a:ext>
            </a:extLst>
          </p:cNvPr>
          <p:cNvCxnSpPr/>
          <p:nvPr>
            <p:custDataLst>
              <p:tags r:id="rId1"/>
            </p:custDataLst>
          </p:nvPr>
        </p:nvCxnSpPr>
        <p:spPr>
          <a:xfrm>
            <a:off x="1112251" y="1483809"/>
            <a:ext cx="0" cy="3578356"/>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8" name="PA-1022198">
            <a:extLst>
              <a:ext uri="{FF2B5EF4-FFF2-40B4-BE49-F238E27FC236}">
                <a16:creationId xmlns:a16="http://schemas.microsoft.com/office/drawing/2014/main" id="{224EC10C-01B9-4BF9-9934-C3F6F77F0E21}"/>
              </a:ext>
            </a:extLst>
          </p:cNvPr>
          <p:cNvSpPr/>
          <p:nvPr>
            <p:custDataLst>
              <p:tags r:id="rId2"/>
            </p:custDataLst>
          </p:nvPr>
        </p:nvSpPr>
        <p:spPr>
          <a:xfrm>
            <a:off x="856491" y="1469932"/>
            <a:ext cx="511520" cy="51152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cs typeface="+mn-ea"/>
                <a:sym typeface="+mn-lt"/>
              </a:rPr>
              <a:t>1</a:t>
            </a:r>
            <a:endParaRPr lang="zh-CN" altLang="en-US" sz="2000" dirty="0">
              <a:cs typeface="+mn-ea"/>
              <a:sym typeface="+mn-lt"/>
            </a:endParaRPr>
          </a:p>
        </p:txBody>
      </p:sp>
      <p:sp>
        <p:nvSpPr>
          <p:cNvPr id="9" name="PA-1022200">
            <a:extLst>
              <a:ext uri="{FF2B5EF4-FFF2-40B4-BE49-F238E27FC236}">
                <a16:creationId xmlns:a16="http://schemas.microsoft.com/office/drawing/2014/main" id="{DA06E8C0-F162-4F07-B45A-ED5F62205D7D}"/>
              </a:ext>
            </a:extLst>
          </p:cNvPr>
          <p:cNvSpPr/>
          <p:nvPr>
            <p:custDataLst>
              <p:tags r:id="rId3"/>
            </p:custDataLst>
          </p:nvPr>
        </p:nvSpPr>
        <p:spPr>
          <a:xfrm>
            <a:off x="1411722" y="1497966"/>
            <a:ext cx="9651654" cy="750655"/>
          </a:xfrm>
          <a:prstGeom prst="rect">
            <a:avLst/>
          </a:prstGeom>
        </p:spPr>
        <p:txBody>
          <a:bodyPr wrap="square">
            <a:spAutoFit/>
          </a:bodyPr>
          <a:lstStyle/>
          <a:p>
            <a:pPr algn="just">
              <a:lnSpc>
                <a:spcPct val="130000"/>
              </a:lnSpc>
            </a:pPr>
            <a:r>
              <a:rPr lang="zh-CN" altLang="en-US" dirty="0">
                <a:solidFill>
                  <a:srgbClr val="C00000"/>
                </a:solidFill>
                <a:cs typeface="+mn-ea"/>
                <a:sym typeface="+mn-lt"/>
              </a:rPr>
              <a:t>上课时间：</a:t>
            </a:r>
            <a:r>
              <a:rPr lang="zh-CN" altLang="en-US" sz="1600" dirty="0">
                <a:cs typeface="+mn-ea"/>
                <a:sym typeface="+mn-lt"/>
              </a:rPr>
              <a:t>党课每年不少于四次，由各支部负责实施。每次党课以集中学习为宜。一般应吸收入党积极分子一起听课。</a:t>
            </a:r>
          </a:p>
        </p:txBody>
      </p:sp>
      <p:sp>
        <p:nvSpPr>
          <p:cNvPr id="10" name="PA-1022198">
            <a:extLst>
              <a:ext uri="{FF2B5EF4-FFF2-40B4-BE49-F238E27FC236}">
                <a16:creationId xmlns:a16="http://schemas.microsoft.com/office/drawing/2014/main" id="{224EC10C-01B9-4BF9-9934-C3F6F77F0E21}"/>
              </a:ext>
            </a:extLst>
          </p:cNvPr>
          <p:cNvSpPr/>
          <p:nvPr>
            <p:custDataLst>
              <p:tags r:id="rId4"/>
            </p:custDataLst>
          </p:nvPr>
        </p:nvSpPr>
        <p:spPr>
          <a:xfrm>
            <a:off x="856491" y="2554680"/>
            <a:ext cx="511520" cy="51152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cs typeface="+mn-ea"/>
                <a:sym typeface="+mn-lt"/>
              </a:rPr>
              <a:t>2</a:t>
            </a:r>
            <a:endParaRPr lang="zh-CN" altLang="en-US" sz="2000" dirty="0">
              <a:cs typeface="+mn-ea"/>
              <a:sym typeface="+mn-lt"/>
            </a:endParaRPr>
          </a:p>
        </p:txBody>
      </p:sp>
      <p:sp>
        <p:nvSpPr>
          <p:cNvPr id="11" name="PA-1022200">
            <a:extLst>
              <a:ext uri="{FF2B5EF4-FFF2-40B4-BE49-F238E27FC236}">
                <a16:creationId xmlns:a16="http://schemas.microsoft.com/office/drawing/2014/main" id="{DA06E8C0-F162-4F07-B45A-ED5F62205D7D}"/>
              </a:ext>
            </a:extLst>
          </p:cNvPr>
          <p:cNvSpPr/>
          <p:nvPr>
            <p:custDataLst>
              <p:tags r:id="rId5"/>
            </p:custDataLst>
          </p:nvPr>
        </p:nvSpPr>
        <p:spPr>
          <a:xfrm>
            <a:off x="1411722" y="2555555"/>
            <a:ext cx="9651654" cy="689420"/>
          </a:xfrm>
          <a:prstGeom prst="rect">
            <a:avLst/>
          </a:prstGeom>
        </p:spPr>
        <p:txBody>
          <a:bodyPr wrap="square">
            <a:spAutoFit/>
          </a:bodyPr>
          <a:lstStyle/>
          <a:p>
            <a:pPr algn="just">
              <a:lnSpc>
                <a:spcPct val="130000"/>
              </a:lnSpc>
            </a:pPr>
            <a:r>
              <a:rPr lang="zh-CN" altLang="en-US" dirty="0">
                <a:solidFill>
                  <a:srgbClr val="C00000"/>
                </a:solidFill>
                <a:cs typeface="+mn-ea"/>
                <a:sym typeface="+mn-lt"/>
              </a:rPr>
              <a:t>党课内容：</a:t>
            </a:r>
            <a:r>
              <a:rPr lang="zh-CN" altLang="en-US" sz="1400" dirty="0">
                <a:cs typeface="+mn-ea"/>
                <a:sym typeface="+mn-lt"/>
              </a:rPr>
              <a:t>（</a:t>
            </a:r>
            <a:r>
              <a:rPr lang="en-US" altLang="zh-CN" sz="1400" dirty="0">
                <a:cs typeface="+mn-ea"/>
                <a:sym typeface="+mn-lt"/>
              </a:rPr>
              <a:t>1</a:t>
            </a:r>
            <a:r>
              <a:rPr lang="zh-CN" altLang="en-US" sz="1400" dirty="0">
                <a:cs typeface="+mn-ea"/>
                <a:sym typeface="+mn-lt"/>
              </a:rPr>
              <a:t>）学习中国共产党章程。        （</a:t>
            </a:r>
            <a:r>
              <a:rPr lang="en-US" altLang="zh-CN" sz="1400" dirty="0">
                <a:cs typeface="+mn-ea"/>
                <a:sym typeface="+mn-lt"/>
              </a:rPr>
              <a:t>2</a:t>
            </a:r>
            <a:r>
              <a:rPr lang="zh-CN" altLang="en-US" sz="1400" dirty="0">
                <a:cs typeface="+mn-ea"/>
                <a:sym typeface="+mn-lt"/>
              </a:rPr>
              <a:t>）学习党的方针政策。 </a:t>
            </a:r>
            <a:endParaRPr lang="en-US" altLang="zh-CN" sz="1400" dirty="0">
              <a:cs typeface="+mn-ea"/>
              <a:sym typeface="+mn-lt"/>
            </a:endParaRPr>
          </a:p>
          <a:p>
            <a:pPr algn="just">
              <a:lnSpc>
                <a:spcPct val="130000"/>
              </a:lnSpc>
            </a:pPr>
            <a:r>
              <a:rPr lang="en-US" altLang="zh-CN" sz="1400" dirty="0">
                <a:cs typeface="+mn-ea"/>
                <a:sym typeface="+mn-lt"/>
              </a:rPr>
              <a:t>                      </a:t>
            </a:r>
            <a:r>
              <a:rPr lang="zh-CN" altLang="en-US" sz="1400" dirty="0">
                <a:cs typeface="+mn-ea"/>
                <a:sym typeface="+mn-lt"/>
              </a:rPr>
              <a:t>（</a:t>
            </a:r>
            <a:r>
              <a:rPr lang="en-US" altLang="zh-CN" sz="1400" dirty="0">
                <a:cs typeface="+mn-ea"/>
                <a:sym typeface="+mn-lt"/>
              </a:rPr>
              <a:t>3</a:t>
            </a:r>
            <a:r>
              <a:rPr lang="zh-CN" altLang="en-US" sz="1400" dirty="0">
                <a:cs typeface="+mn-ea"/>
                <a:sym typeface="+mn-lt"/>
              </a:rPr>
              <a:t>）学习党建相关理论和知识。 （</a:t>
            </a:r>
            <a:r>
              <a:rPr lang="en-US" altLang="zh-CN" sz="1400" dirty="0">
                <a:cs typeface="+mn-ea"/>
                <a:sym typeface="+mn-lt"/>
              </a:rPr>
              <a:t>4</a:t>
            </a:r>
            <a:r>
              <a:rPr lang="zh-CN" altLang="en-US" sz="1400" dirty="0">
                <a:cs typeface="+mn-ea"/>
                <a:sym typeface="+mn-lt"/>
              </a:rPr>
              <a:t>）结合当前形势，对党员进行先进性教育和形势、任务教育。</a:t>
            </a:r>
          </a:p>
        </p:txBody>
      </p:sp>
      <p:sp>
        <p:nvSpPr>
          <p:cNvPr id="12" name="PA-1022198">
            <a:extLst>
              <a:ext uri="{FF2B5EF4-FFF2-40B4-BE49-F238E27FC236}">
                <a16:creationId xmlns:a16="http://schemas.microsoft.com/office/drawing/2014/main" id="{224EC10C-01B9-4BF9-9934-C3F6F77F0E21}"/>
              </a:ext>
            </a:extLst>
          </p:cNvPr>
          <p:cNvSpPr/>
          <p:nvPr>
            <p:custDataLst>
              <p:tags r:id="rId6"/>
            </p:custDataLst>
          </p:nvPr>
        </p:nvSpPr>
        <p:spPr>
          <a:xfrm>
            <a:off x="856491" y="3567018"/>
            <a:ext cx="511520" cy="51152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cs typeface="+mn-ea"/>
                <a:sym typeface="+mn-lt"/>
              </a:rPr>
              <a:t>3</a:t>
            </a:r>
            <a:endParaRPr lang="zh-CN" altLang="en-US" sz="2000" dirty="0">
              <a:cs typeface="+mn-ea"/>
              <a:sym typeface="+mn-lt"/>
            </a:endParaRPr>
          </a:p>
        </p:txBody>
      </p:sp>
      <p:sp>
        <p:nvSpPr>
          <p:cNvPr id="13" name="PA-1022200">
            <a:extLst>
              <a:ext uri="{FF2B5EF4-FFF2-40B4-BE49-F238E27FC236}">
                <a16:creationId xmlns:a16="http://schemas.microsoft.com/office/drawing/2014/main" id="{DA06E8C0-F162-4F07-B45A-ED5F62205D7D}"/>
              </a:ext>
            </a:extLst>
          </p:cNvPr>
          <p:cNvSpPr/>
          <p:nvPr>
            <p:custDataLst>
              <p:tags r:id="rId7"/>
            </p:custDataLst>
          </p:nvPr>
        </p:nvSpPr>
        <p:spPr>
          <a:xfrm>
            <a:off x="1411722" y="3567893"/>
            <a:ext cx="9651654" cy="1833643"/>
          </a:xfrm>
          <a:prstGeom prst="rect">
            <a:avLst/>
          </a:prstGeom>
        </p:spPr>
        <p:txBody>
          <a:bodyPr wrap="square">
            <a:spAutoFit/>
          </a:bodyPr>
          <a:lstStyle/>
          <a:p>
            <a:pPr algn="just">
              <a:lnSpc>
                <a:spcPct val="130000"/>
              </a:lnSpc>
            </a:pPr>
            <a:r>
              <a:rPr lang="zh-CN" altLang="en-US" dirty="0">
                <a:solidFill>
                  <a:srgbClr val="C00000"/>
                </a:solidFill>
                <a:cs typeface="+mn-ea"/>
                <a:sym typeface="+mn-lt"/>
              </a:rPr>
              <a:t>党课要求：</a:t>
            </a:r>
            <a:r>
              <a:rPr lang="zh-CN" altLang="en-US" sz="1400" dirty="0">
                <a:cs typeface="+mn-ea"/>
                <a:sym typeface="+mn-lt"/>
              </a:rPr>
              <a:t>（</a:t>
            </a:r>
            <a:r>
              <a:rPr lang="en-US" altLang="zh-CN" sz="1400" dirty="0">
                <a:cs typeface="+mn-ea"/>
                <a:sym typeface="+mn-lt"/>
              </a:rPr>
              <a:t>1</a:t>
            </a:r>
            <a:r>
              <a:rPr lang="zh-CN" altLang="en-US" sz="1400" dirty="0">
                <a:cs typeface="+mn-ea"/>
                <a:sym typeface="+mn-lt"/>
              </a:rPr>
              <a:t>）要认真制定党课计划，由组织委员负责。 </a:t>
            </a:r>
            <a:endParaRPr lang="en-US" altLang="zh-CN" sz="1400" dirty="0">
              <a:cs typeface="+mn-ea"/>
              <a:sym typeface="+mn-lt"/>
            </a:endParaRPr>
          </a:p>
          <a:p>
            <a:pPr algn="just">
              <a:lnSpc>
                <a:spcPct val="130000"/>
              </a:lnSpc>
            </a:pPr>
            <a:r>
              <a:rPr lang="zh-CN" altLang="en-US" sz="1400" dirty="0">
                <a:cs typeface="+mn-ea"/>
                <a:sym typeface="+mn-lt"/>
              </a:rPr>
              <a:t>                      （</a:t>
            </a:r>
            <a:r>
              <a:rPr lang="en-US" altLang="zh-CN" sz="1400" dirty="0">
                <a:cs typeface="+mn-ea"/>
                <a:sym typeface="+mn-lt"/>
              </a:rPr>
              <a:t>2</a:t>
            </a:r>
            <a:r>
              <a:rPr lang="zh-CN" altLang="en-US" sz="1400" dirty="0">
                <a:cs typeface="+mn-ea"/>
                <a:sym typeface="+mn-lt"/>
              </a:rPr>
              <a:t>）建立考勤制度，无特殊情况，不能无故缺席。对因故未能参加党课的党员要及时补课。 </a:t>
            </a:r>
            <a:endParaRPr lang="en-US" altLang="zh-CN" sz="1400" dirty="0">
              <a:cs typeface="+mn-ea"/>
              <a:sym typeface="+mn-lt"/>
            </a:endParaRPr>
          </a:p>
          <a:p>
            <a:pPr algn="just">
              <a:lnSpc>
                <a:spcPct val="130000"/>
              </a:lnSpc>
            </a:pPr>
            <a:r>
              <a:rPr lang="zh-CN" altLang="en-US" sz="1400" dirty="0">
                <a:cs typeface="+mn-ea"/>
                <a:sym typeface="+mn-lt"/>
              </a:rPr>
              <a:t>                      （</a:t>
            </a:r>
            <a:r>
              <a:rPr lang="en-US" altLang="zh-CN" sz="1400" dirty="0">
                <a:cs typeface="+mn-ea"/>
                <a:sym typeface="+mn-lt"/>
              </a:rPr>
              <a:t>3</a:t>
            </a:r>
            <a:r>
              <a:rPr lang="zh-CN" altLang="en-US" sz="1400" dirty="0">
                <a:cs typeface="+mn-ea"/>
                <a:sym typeface="+mn-lt"/>
              </a:rPr>
              <a:t>）党课教员由支部书记担任，也可以邀请上级领导及党员先进典型人物和由具备授课能力的其他支委担 </a:t>
            </a:r>
            <a:endParaRPr lang="en-US" altLang="zh-CN" sz="1400" dirty="0">
              <a:cs typeface="+mn-ea"/>
              <a:sym typeface="+mn-lt"/>
            </a:endParaRPr>
          </a:p>
          <a:p>
            <a:pPr algn="just">
              <a:lnSpc>
                <a:spcPct val="130000"/>
              </a:lnSpc>
            </a:pPr>
            <a:r>
              <a:rPr lang="en-US" altLang="zh-CN" sz="1400" dirty="0">
                <a:cs typeface="+mn-ea"/>
                <a:sym typeface="+mn-lt"/>
              </a:rPr>
              <a:t>                               </a:t>
            </a:r>
            <a:r>
              <a:rPr lang="zh-CN" altLang="en-US" sz="1400" dirty="0">
                <a:cs typeface="+mn-ea"/>
                <a:sym typeface="+mn-lt"/>
              </a:rPr>
              <a:t>任。每次授课必须要充分准备，讲课时要联系实际，讲求实效。 </a:t>
            </a:r>
            <a:endParaRPr lang="en-US" altLang="zh-CN" sz="1400" dirty="0">
              <a:cs typeface="+mn-ea"/>
              <a:sym typeface="+mn-lt"/>
            </a:endParaRPr>
          </a:p>
          <a:p>
            <a:pPr algn="just">
              <a:lnSpc>
                <a:spcPct val="130000"/>
              </a:lnSpc>
            </a:pPr>
            <a:r>
              <a:rPr lang="zh-CN" altLang="en-US" sz="1400" dirty="0">
                <a:cs typeface="+mn-ea"/>
                <a:sym typeface="+mn-lt"/>
              </a:rPr>
              <a:t>                      （</a:t>
            </a:r>
            <a:r>
              <a:rPr lang="en-US" altLang="zh-CN" sz="1400" dirty="0">
                <a:cs typeface="+mn-ea"/>
                <a:sym typeface="+mn-lt"/>
              </a:rPr>
              <a:t>4</a:t>
            </a:r>
            <a:r>
              <a:rPr lang="zh-CN" altLang="en-US" sz="1400" dirty="0">
                <a:cs typeface="+mn-ea"/>
                <a:sym typeface="+mn-lt"/>
              </a:rPr>
              <a:t>）每次党课要认真做好记录，以备上级检查考核。</a:t>
            </a:r>
          </a:p>
        </p:txBody>
      </p:sp>
    </p:spTree>
    <p:extLst>
      <p:ext uri="{BB962C8B-B14F-4D97-AF65-F5344CB8AC3E}">
        <p14:creationId xmlns:p14="http://schemas.microsoft.com/office/powerpoint/2010/main" val="26114876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up)">
                                      <p:cBhvr>
                                        <p:cTn id="11" dur="500"/>
                                        <p:tgtEl>
                                          <p:spTgt spid="7"/>
                                        </p:tgtEl>
                                      </p:cBhvr>
                                    </p:animEffect>
                                  </p:childTnLst>
                                </p:cTn>
                              </p:par>
                            </p:childTnLst>
                          </p:cTn>
                        </p:par>
                        <p:par>
                          <p:cTn id="12" fill="hold">
                            <p:stCondLst>
                              <p:cond delay="1000"/>
                            </p:stCondLst>
                            <p:childTnLst>
                              <p:par>
                                <p:cTn id="13" presetID="42" presetClass="entr" presetSubtype="0"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anim calcmode="lin" valueType="num">
                                      <p:cBhvr>
                                        <p:cTn id="16" dur="500" fill="hold"/>
                                        <p:tgtEl>
                                          <p:spTgt spid="8"/>
                                        </p:tgtEl>
                                        <p:attrNameLst>
                                          <p:attrName>ppt_x</p:attrName>
                                        </p:attrNameLst>
                                      </p:cBhvr>
                                      <p:tavLst>
                                        <p:tav tm="0">
                                          <p:val>
                                            <p:strVal val="#ppt_x"/>
                                          </p:val>
                                        </p:tav>
                                        <p:tav tm="100000">
                                          <p:val>
                                            <p:strVal val="#ppt_x"/>
                                          </p:val>
                                        </p:tav>
                                      </p:tavLst>
                                    </p:anim>
                                    <p:anim calcmode="lin" valueType="num">
                                      <p:cBhvr>
                                        <p:cTn id="17" dur="500" fill="hold"/>
                                        <p:tgtEl>
                                          <p:spTgt spid="8"/>
                                        </p:tgtEl>
                                        <p:attrNameLst>
                                          <p:attrName>ppt_y</p:attrName>
                                        </p:attrNameLst>
                                      </p:cBhvr>
                                      <p:tavLst>
                                        <p:tav tm="0">
                                          <p:val>
                                            <p:strVal val="#ppt_y+.1"/>
                                          </p:val>
                                        </p:tav>
                                        <p:tav tm="100000">
                                          <p:val>
                                            <p:strVal val="#ppt_y"/>
                                          </p:val>
                                        </p:tav>
                                      </p:tavLst>
                                    </p:anim>
                                  </p:childTnLst>
                                </p:cTn>
                              </p:par>
                            </p:childTnLst>
                          </p:cTn>
                        </p:par>
                        <p:par>
                          <p:cTn id="18" fill="hold">
                            <p:stCondLst>
                              <p:cond delay="1500"/>
                            </p:stCondLst>
                            <p:childTnLst>
                              <p:par>
                                <p:cTn id="19" presetID="22" presetClass="entr" presetSubtype="8" fill="hold" grpId="0" nodeType="after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wipe(left)">
                                      <p:cBhvr>
                                        <p:cTn id="21" dur="500"/>
                                        <p:tgtEl>
                                          <p:spTgt spid="9"/>
                                        </p:tgtEl>
                                      </p:cBhvr>
                                    </p:animEffect>
                                  </p:childTnLst>
                                </p:cTn>
                              </p:par>
                            </p:childTnLst>
                          </p:cTn>
                        </p:par>
                        <p:par>
                          <p:cTn id="22" fill="hold">
                            <p:stCondLst>
                              <p:cond delay="2000"/>
                            </p:stCondLst>
                            <p:childTnLst>
                              <p:par>
                                <p:cTn id="23" presetID="42" presetClass="entr" presetSubtype="0" fill="hold" grpId="0" nodeType="after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500"/>
                                        <p:tgtEl>
                                          <p:spTgt spid="10"/>
                                        </p:tgtEl>
                                      </p:cBhvr>
                                    </p:animEffect>
                                    <p:anim calcmode="lin" valueType="num">
                                      <p:cBhvr>
                                        <p:cTn id="26" dur="500" fill="hold"/>
                                        <p:tgtEl>
                                          <p:spTgt spid="10"/>
                                        </p:tgtEl>
                                        <p:attrNameLst>
                                          <p:attrName>ppt_x</p:attrName>
                                        </p:attrNameLst>
                                      </p:cBhvr>
                                      <p:tavLst>
                                        <p:tav tm="0">
                                          <p:val>
                                            <p:strVal val="#ppt_x"/>
                                          </p:val>
                                        </p:tav>
                                        <p:tav tm="100000">
                                          <p:val>
                                            <p:strVal val="#ppt_x"/>
                                          </p:val>
                                        </p:tav>
                                      </p:tavLst>
                                    </p:anim>
                                    <p:anim calcmode="lin" valueType="num">
                                      <p:cBhvr>
                                        <p:cTn id="27" dur="500" fill="hold"/>
                                        <p:tgtEl>
                                          <p:spTgt spid="10"/>
                                        </p:tgtEl>
                                        <p:attrNameLst>
                                          <p:attrName>ppt_y</p:attrName>
                                        </p:attrNameLst>
                                      </p:cBhvr>
                                      <p:tavLst>
                                        <p:tav tm="0">
                                          <p:val>
                                            <p:strVal val="#ppt_y+.1"/>
                                          </p:val>
                                        </p:tav>
                                        <p:tav tm="100000">
                                          <p:val>
                                            <p:strVal val="#ppt_y"/>
                                          </p:val>
                                        </p:tav>
                                      </p:tavLst>
                                    </p:anim>
                                  </p:childTnLst>
                                </p:cTn>
                              </p:par>
                            </p:childTnLst>
                          </p:cTn>
                        </p:par>
                        <p:par>
                          <p:cTn id="28" fill="hold">
                            <p:stCondLst>
                              <p:cond delay="2500"/>
                            </p:stCondLst>
                            <p:childTnLst>
                              <p:par>
                                <p:cTn id="29" presetID="22" presetClass="entr" presetSubtype="8" fill="hold" grpId="0" nodeType="after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wipe(left)">
                                      <p:cBhvr>
                                        <p:cTn id="31" dur="500"/>
                                        <p:tgtEl>
                                          <p:spTgt spid="11"/>
                                        </p:tgtEl>
                                      </p:cBhvr>
                                    </p:animEffect>
                                  </p:childTnLst>
                                </p:cTn>
                              </p:par>
                            </p:childTnLst>
                          </p:cTn>
                        </p:par>
                        <p:par>
                          <p:cTn id="32" fill="hold">
                            <p:stCondLst>
                              <p:cond delay="3000"/>
                            </p:stCondLst>
                            <p:childTnLst>
                              <p:par>
                                <p:cTn id="33" presetID="42" presetClass="entr" presetSubtype="0" fill="hold" grpId="0" nodeType="after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500"/>
                                        <p:tgtEl>
                                          <p:spTgt spid="12"/>
                                        </p:tgtEl>
                                      </p:cBhvr>
                                    </p:animEffect>
                                    <p:anim calcmode="lin" valueType="num">
                                      <p:cBhvr>
                                        <p:cTn id="36" dur="500" fill="hold"/>
                                        <p:tgtEl>
                                          <p:spTgt spid="12"/>
                                        </p:tgtEl>
                                        <p:attrNameLst>
                                          <p:attrName>ppt_x</p:attrName>
                                        </p:attrNameLst>
                                      </p:cBhvr>
                                      <p:tavLst>
                                        <p:tav tm="0">
                                          <p:val>
                                            <p:strVal val="#ppt_x"/>
                                          </p:val>
                                        </p:tav>
                                        <p:tav tm="100000">
                                          <p:val>
                                            <p:strVal val="#ppt_x"/>
                                          </p:val>
                                        </p:tav>
                                      </p:tavLst>
                                    </p:anim>
                                    <p:anim calcmode="lin" valueType="num">
                                      <p:cBhvr>
                                        <p:cTn id="37" dur="500" fill="hold"/>
                                        <p:tgtEl>
                                          <p:spTgt spid="12"/>
                                        </p:tgtEl>
                                        <p:attrNameLst>
                                          <p:attrName>ppt_y</p:attrName>
                                        </p:attrNameLst>
                                      </p:cBhvr>
                                      <p:tavLst>
                                        <p:tav tm="0">
                                          <p:val>
                                            <p:strVal val="#ppt_y+.1"/>
                                          </p:val>
                                        </p:tav>
                                        <p:tav tm="100000">
                                          <p:val>
                                            <p:strVal val="#ppt_y"/>
                                          </p:val>
                                        </p:tav>
                                      </p:tavLst>
                                    </p:anim>
                                  </p:childTnLst>
                                </p:cTn>
                              </p:par>
                            </p:childTnLst>
                          </p:cTn>
                        </p:par>
                        <p:par>
                          <p:cTn id="38" fill="hold">
                            <p:stCondLst>
                              <p:cond delay="3500"/>
                            </p:stCondLst>
                            <p:childTnLst>
                              <p:par>
                                <p:cTn id="39" presetID="22" presetClass="entr" presetSubtype="8" fill="hold" grpId="0" nodeType="after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wipe(left)">
                                      <p:cBhvr>
                                        <p:cTn id="4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animBg="1"/>
      <p:bldP spid="9" grpId="0"/>
      <p:bldP spid="10" grpId="0" animBg="1"/>
      <p:bldP spid="11" grpId="0"/>
      <p:bldP spid="12" grpId="0" animBg="1"/>
      <p:bldP spid="13" grpId="0"/>
    </p:bldLst>
  </p:timing>
</p:sld>
</file>

<file path=ppt/tags/tag1.xml><?xml version="1.0" encoding="utf-8"?>
<p:tagLst xmlns:a="http://schemas.openxmlformats.org/drawingml/2006/main" xmlns:r="http://schemas.openxmlformats.org/officeDocument/2006/relationships" xmlns:p="http://schemas.openxmlformats.org/presentationml/2006/main">
  <p:tag name="PA" val="v5.2.8"/>
</p:tagLst>
</file>

<file path=ppt/tags/tag10.xml><?xml version="1.0" encoding="utf-8"?>
<p:tagLst xmlns:a="http://schemas.openxmlformats.org/drawingml/2006/main" xmlns:r="http://schemas.openxmlformats.org/officeDocument/2006/relationships" xmlns:p="http://schemas.openxmlformats.org/presentationml/2006/main">
  <p:tag name="PA" val="v5.2.8"/>
</p:tagLst>
</file>

<file path=ppt/tags/tag100.xml><?xml version="1.0" encoding="utf-8"?>
<p:tagLst xmlns:a="http://schemas.openxmlformats.org/drawingml/2006/main" xmlns:r="http://schemas.openxmlformats.org/officeDocument/2006/relationships" xmlns:p="http://schemas.openxmlformats.org/presentationml/2006/main">
  <p:tag name="PA" val="v5.2.9"/>
</p:tagLst>
</file>

<file path=ppt/tags/tag101.xml><?xml version="1.0" encoding="utf-8"?>
<p:tagLst xmlns:a="http://schemas.openxmlformats.org/drawingml/2006/main" xmlns:r="http://schemas.openxmlformats.org/officeDocument/2006/relationships" xmlns:p="http://schemas.openxmlformats.org/presentationml/2006/main">
  <p:tag name="PA" val="v5.2.9"/>
</p:tagLst>
</file>

<file path=ppt/tags/tag102.xml><?xml version="1.0" encoding="utf-8"?>
<p:tagLst xmlns:a="http://schemas.openxmlformats.org/drawingml/2006/main" xmlns:r="http://schemas.openxmlformats.org/officeDocument/2006/relationships" xmlns:p="http://schemas.openxmlformats.org/presentationml/2006/main">
  <p:tag name="PA" val="v5.2.9"/>
</p:tagLst>
</file>

<file path=ppt/tags/tag103.xml><?xml version="1.0" encoding="utf-8"?>
<p:tagLst xmlns:a="http://schemas.openxmlformats.org/drawingml/2006/main" xmlns:r="http://schemas.openxmlformats.org/officeDocument/2006/relationships" xmlns:p="http://schemas.openxmlformats.org/presentationml/2006/main">
  <p:tag name="PA" val="v5.2.9"/>
</p:tagLst>
</file>

<file path=ppt/tags/tag104.xml><?xml version="1.0" encoding="utf-8"?>
<p:tagLst xmlns:a="http://schemas.openxmlformats.org/drawingml/2006/main" xmlns:r="http://schemas.openxmlformats.org/officeDocument/2006/relationships" xmlns:p="http://schemas.openxmlformats.org/presentationml/2006/main">
  <p:tag name="PA" val="v5.2.9"/>
</p:tagLst>
</file>

<file path=ppt/tags/tag105.xml><?xml version="1.0" encoding="utf-8"?>
<p:tagLst xmlns:a="http://schemas.openxmlformats.org/drawingml/2006/main" xmlns:r="http://schemas.openxmlformats.org/officeDocument/2006/relationships" xmlns:p="http://schemas.openxmlformats.org/presentationml/2006/main">
  <p:tag name="PA" val="v5.2.9"/>
</p:tagLst>
</file>

<file path=ppt/tags/tag106.xml><?xml version="1.0" encoding="utf-8"?>
<p:tagLst xmlns:a="http://schemas.openxmlformats.org/drawingml/2006/main" xmlns:r="http://schemas.openxmlformats.org/officeDocument/2006/relationships" xmlns:p="http://schemas.openxmlformats.org/presentationml/2006/main">
  <p:tag name="PA" val="v5.2.9"/>
</p:tagLst>
</file>

<file path=ppt/tags/tag107.xml><?xml version="1.0" encoding="utf-8"?>
<p:tagLst xmlns:a="http://schemas.openxmlformats.org/drawingml/2006/main" xmlns:r="http://schemas.openxmlformats.org/officeDocument/2006/relationships" xmlns:p="http://schemas.openxmlformats.org/presentationml/2006/main">
  <p:tag name="PA" val="v5.2.9"/>
</p:tagLst>
</file>

<file path=ppt/tags/tag108.xml><?xml version="1.0" encoding="utf-8"?>
<p:tagLst xmlns:a="http://schemas.openxmlformats.org/drawingml/2006/main" xmlns:r="http://schemas.openxmlformats.org/officeDocument/2006/relationships" xmlns:p="http://schemas.openxmlformats.org/presentationml/2006/main">
  <p:tag name="PA" val="v5.2.9"/>
</p:tagLst>
</file>

<file path=ppt/tags/tag109.xml><?xml version="1.0" encoding="utf-8"?>
<p:tagLst xmlns:a="http://schemas.openxmlformats.org/drawingml/2006/main" xmlns:r="http://schemas.openxmlformats.org/officeDocument/2006/relationships" xmlns:p="http://schemas.openxmlformats.org/presentationml/2006/main">
  <p:tag name="PA" val="v5.2.9"/>
</p:tagLst>
</file>

<file path=ppt/tags/tag11.xml><?xml version="1.0" encoding="utf-8"?>
<p:tagLst xmlns:a="http://schemas.openxmlformats.org/drawingml/2006/main" xmlns:r="http://schemas.openxmlformats.org/officeDocument/2006/relationships" xmlns:p="http://schemas.openxmlformats.org/presentationml/2006/main">
  <p:tag name="PA" val="v5.2.9"/>
</p:tagLst>
</file>

<file path=ppt/tags/tag110.xml><?xml version="1.0" encoding="utf-8"?>
<p:tagLst xmlns:a="http://schemas.openxmlformats.org/drawingml/2006/main" xmlns:r="http://schemas.openxmlformats.org/officeDocument/2006/relationships" xmlns:p="http://schemas.openxmlformats.org/presentationml/2006/main">
  <p:tag name="PA" val="v5.2.9"/>
</p:tagLst>
</file>

<file path=ppt/tags/tag111.xml><?xml version="1.0" encoding="utf-8"?>
<p:tagLst xmlns:a="http://schemas.openxmlformats.org/drawingml/2006/main" xmlns:r="http://schemas.openxmlformats.org/officeDocument/2006/relationships" xmlns:p="http://schemas.openxmlformats.org/presentationml/2006/main">
  <p:tag name="PA" val="v5.2.9"/>
</p:tagLst>
</file>

<file path=ppt/tags/tag112.xml><?xml version="1.0" encoding="utf-8"?>
<p:tagLst xmlns:a="http://schemas.openxmlformats.org/drawingml/2006/main" xmlns:r="http://schemas.openxmlformats.org/officeDocument/2006/relationships" xmlns:p="http://schemas.openxmlformats.org/presentationml/2006/main">
  <p:tag name="PA" val="v5.2.9"/>
</p:tagLst>
</file>

<file path=ppt/tags/tag113.xml><?xml version="1.0" encoding="utf-8"?>
<p:tagLst xmlns:a="http://schemas.openxmlformats.org/drawingml/2006/main" xmlns:r="http://schemas.openxmlformats.org/officeDocument/2006/relationships" xmlns:p="http://schemas.openxmlformats.org/presentationml/2006/main">
  <p:tag name="PA" val="v5.2.9"/>
</p:tagLst>
</file>

<file path=ppt/tags/tag114.xml><?xml version="1.0" encoding="utf-8"?>
<p:tagLst xmlns:a="http://schemas.openxmlformats.org/drawingml/2006/main" xmlns:r="http://schemas.openxmlformats.org/officeDocument/2006/relationships" xmlns:p="http://schemas.openxmlformats.org/presentationml/2006/main">
  <p:tag name="PA" val="v5.2.8"/>
</p:tagLst>
</file>

<file path=ppt/tags/tag115.xml><?xml version="1.0" encoding="utf-8"?>
<p:tagLst xmlns:a="http://schemas.openxmlformats.org/drawingml/2006/main" xmlns:r="http://schemas.openxmlformats.org/officeDocument/2006/relationships" xmlns:p="http://schemas.openxmlformats.org/presentationml/2006/main">
  <p:tag name="PA" val="v5.2.8"/>
</p:tagLst>
</file>

<file path=ppt/tags/tag116.xml><?xml version="1.0" encoding="utf-8"?>
<p:tagLst xmlns:a="http://schemas.openxmlformats.org/drawingml/2006/main" xmlns:r="http://schemas.openxmlformats.org/officeDocument/2006/relationships" xmlns:p="http://schemas.openxmlformats.org/presentationml/2006/main">
  <p:tag name="PA" val="v5.2.8"/>
</p:tagLst>
</file>

<file path=ppt/tags/tag117.xml><?xml version="1.0" encoding="utf-8"?>
<p:tagLst xmlns:a="http://schemas.openxmlformats.org/drawingml/2006/main" xmlns:r="http://schemas.openxmlformats.org/officeDocument/2006/relationships" xmlns:p="http://schemas.openxmlformats.org/presentationml/2006/main">
  <p:tag name="PA" val="v5.2.8"/>
</p:tagLst>
</file>

<file path=ppt/tags/tag118.xml><?xml version="1.0" encoding="utf-8"?>
<p:tagLst xmlns:a="http://schemas.openxmlformats.org/drawingml/2006/main" xmlns:r="http://schemas.openxmlformats.org/officeDocument/2006/relationships" xmlns:p="http://schemas.openxmlformats.org/presentationml/2006/main">
  <p:tag name="PA" val="v5.2.8"/>
</p:tagLst>
</file>

<file path=ppt/tags/tag12.xml><?xml version="1.0" encoding="utf-8"?>
<p:tagLst xmlns:a="http://schemas.openxmlformats.org/drawingml/2006/main" xmlns:r="http://schemas.openxmlformats.org/officeDocument/2006/relationships" xmlns:p="http://schemas.openxmlformats.org/presentationml/2006/main">
  <p:tag name="PA" val="v5.2.9"/>
</p:tagLst>
</file>

<file path=ppt/tags/tag13.xml><?xml version="1.0" encoding="utf-8"?>
<p:tagLst xmlns:a="http://schemas.openxmlformats.org/drawingml/2006/main" xmlns:r="http://schemas.openxmlformats.org/officeDocument/2006/relationships" xmlns:p="http://schemas.openxmlformats.org/presentationml/2006/main">
  <p:tag name="PA" val="v5.2.9"/>
</p:tagLst>
</file>

<file path=ppt/tags/tag14.xml><?xml version="1.0" encoding="utf-8"?>
<p:tagLst xmlns:a="http://schemas.openxmlformats.org/drawingml/2006/main" xmlns:r="http://schemas.openxmlformats.org/officeDocument/2006/relationships" xmlns:p="http://schemas.openxmlformats.org/presentationml/2006/main">
  <p:tag name="PA" val="v5.2.9"/>
</p:tagLst>
</file>

<file path=ppt/tags/tag15.xml><?xml version="1.0" encoding="utf-8"?>
<p:tagLst xmlns:a="http://schemas.openxmlformats.org/drawingml/2006/main" xmlns:r="http://schemas.openxmlformats.org/officeDocument/2006/relationships" xmlns:p="http://schemas.openxmlformats.org/presentationml/2006/main">
  <p:tag name="PA" val="v5.2.9"/>
</p:tagLst>
</file>

<file path=ppt/tags/tag16.xml><?xml version="1.0" encoding="utf-8"?>
<p:tagLst xmlns:a="http://schemas.openxmlformats.org/drawingml/2006/main" xmlns:r="http://schemas.openxmlformats.org/officeDocument/2006/relationships" xmlns:p="http://schemas.openxmlformats.org/presentationml/2006/main">
  <p:tag name="PA" val="v5.2.9"/>
</p:tagLst>
</file>

<file path=ppt/tags/tag17.xml><?xml version="1.0" encoding="utf-8"?>
<p:tagLst xmlns:a="http://schemas.openxmlformats.org/drawingml/2006/main" xmlns:r="http://schemas.openxmlformats.org/officeDocument/2006/relationships" xmlns:p="http://schemas.openxmlformats.org/presentationml/2006/main">
  <p:tag name="PA" val="v5.2.9"/>
</p:tagLst>
</file>

<file path=ppt/tags/tag18.xml><?xml version="1.0" encoding="utf-8"?>
<p:tagLst xmlns:a="http://schemas.openxmlformats.org/drawingml/2006/main" xmlns:r="http://schemas.openxmlformats.org/officeDocument/2006/relationships" xmlns:p="http://schemas.openxmlformats.org/presentationml/2006/main">
  <p:tag name="PA" val="v5.2.9"/>
</p:tagLst>
</file>

<file path=ppt/tags/tag19.xml><?xml version="1.0" encoding="utf-8"?>
<p:tagLst xmlns:a="http://schemas.openxmlformats.org/drawingml/2006/main" xmlns:r="http://schemas.openxmlformats.org/officeDocument/2006/relationships" xmlns:p="http://schemas.openxmlformats.org/presentationml/2006/main">
  <p:tag name="PA" val="v5.2.9"/>
</p:tagLst>
</file>

<file path=ppt/tags/tag2.xml><?xml version="1.0" encoding="utf-8"?>
<p:tagLst xmlns:a="http://schemas.openxmlformats.org/drawingml/2006/main" xmlns:r="http://schemas.openxmlformats.org/officeDocument/2006/relationships" xmlns:p="http://schemas.openxmlformats.org/presentationml/2006/main">
  <p:tag name="PA" val="v5.2.8"/>
</p:tagLst>
</file>

<file path=ppt/tags/tag20.xml><?xml version="1.0" encoding="utf-8"?>
<p:tagLst xmlns:a="http://schemas.openxmlformats.org/drawingml/2006/main" xmlns:r="http://schemas.openxmlformats.org/officeDocument/2006/relationships" xmlns:p="http://schemas.openxmlformats.org/presentationml/2006/main">
  <p:tag name="PA" val="v5.2.9"/>
</p:tagLst>
</file>

<file path=ppt/tags/tag21.xml><?xml version="1.0" encoding="utf-8"?>
<p:tagLst xmlns:a="http://schemas.openxmlformats.org/drawingml/2006/main" xmlns:r="http://schemas.openxmlformats.org/officeDocument/2006/relationships" xmlns:p="http://schemas.openxmlformats.org/presentationml/2006/main">
  <p:tag name="PA" val="v5.2.9"/>
</p:tagLst>
</file>

<file path=ppt/tags/tag22.xml><?xml version="1.0" encoding="utf-8"?>
<p:tagLst xmlns:a="http://schemas.openxmlformats.org/drawingml/2006/main" xmlns:r="http://schemas.openxmlformats.org/officeDocument/2006/relationships" xmlns:p="http://schemas.openxmlformats.org/presentationml/2006/main">
  <p:tag name="PA" val="v5.2.9"/>
</p:tagLst>
</file>

<file path=ppt/tags/tag23.xml><?xml version="1.0" encoding="utf-8"?>
<p:tagLst xmlns:a="http://schemas.openxmlformats.org/drawingml/2006/main" xmlns:r="http://schemas.openxmlformats.org/officeDocument/2006/relationships" xmlns:p="http://schemas.openxmlformats.org/presentationml/2006/main">
  <p:tag name="PA" val="v5.2.9"/>
</p:tagLst>
</file>

<file path=ppt/tags/tag24.xml><?xml version="1.0" encoding="utf-8"?>
<p:tagLst xmlns:a="http://schemas.openxmlformats.org/drawingml/2006/main" xmlns:r="http://schemas.openxmlformats.org/officeDocument/2006/relationships" xmlns:p="http://schemas.openxmlformats.org/presentationml/2006/main">
  <p:tag name="PA" val="v5.2.9"/>
</p:tagLst>
</file>

<file path=ppt/tags/tag25.xml><?xml version="1.0" encoding="utf-8"?>
<p:tagLst xmlns:a="http://schemas.openxmlformats.org/drawingml/2006/main" xmlns:r="http://schemas.openxmlformats.org/officeDocument/2006/relationships" xmlns:p="http://schemas.openxmlformats.org/presentationml/2006/main">
  <p:tag name="PA" val="v5.2.9"/>
</p:tagLst>
</file>

<file path=ppt/tags/tag26.xml><?xml version="1.0" encoding="utf-8"?>
<p:tagLst xmlns:a="http://schemas.openxmlformats.org/drawingml/2006/main" xmlns:r="http://schemas.openxmlformats.org/officeDocument/2006/relationships" xmlns:p="http://schemas.openxmlformats.org/presentationml/2006/main">
  <p:tag name="PA" val="v5.2.9"/>
</p:tagLst>
</file>

<file path=ppt/tags/tag27.xml><?xml version="1.0" encoding="utf-8"?>
<p:tagLst xmlns:a="http://schemas.openxmlformats.org/drawingml/2006/main" xmlns:r="http://schemas.openxmlformats.org/officeDocument/2006/relationships" xmlns:p="http://schemas.openxmlformats.org/presentationml/2006/main">
  <p:tag name="PA" val="v5.2.9"/>
</p:tagLst>
</file>

<file path=ppt/tags/tag28.xml><?xml version="1.0" encoding="utf-8"?>
<p:tagLst xmlns:a="http://schemas.openxmlformats.org/drawingml/2006/main" xmlns:r="http://schemas.openxmlformats.org/officeDocument/2006/relationships" xmlns:p="http://schemas.openxmlformats.org/presentationml/2006/main">
  <p:tag name="PA" val="v5.2.9"/>
</p:tagLst>
</file>

<file path=ppt/tags/tag29.xml><?xml version="1.0" encoding="utf-8"?>
<p:tagLst xmlns:a="http://schemas.openxmlformats.org/drawingml/2006/main" xmlns:r="http://schemas.openxmlformats.org/officeDocument/2006/relationships" xmlns:p="http://schemas.openxmlformats.org/presentationml/2006/main">
  <p:tag name="PA" val="v5.2.9"/>
</p:tagLst>
</file>

<file path=ppt/tags/tag3.xml><?xml version="1.0" encoding="utf-8"?>
<p:tagLst xmlns:a="http://schemas.openxmlformats.org/drawingml/2006/main" xmlns:r="http://schemas.openxmlformats.org/officeDocument/2006/relationships" xmlns:p="http://schemas.openxmlformats.org/presentationml/2006/main">
  <p:tag name="PA" val="v5.2.8"/>
</p:tagLst>
</file>

<file path=ppt/tags/tag30.xml><?xml version="1.0" encoding="utf-8"?>
<p:tagLst xmlns:a="http://schemas.openxmlformats.org/drawingml/2006/main" xmlns:r="http://schemas.openxmlformats.org/officeDocument/2006/relationships" xmlns:p="http://schemas.openxmlformats.org/presentationml/2006/main">
  <p:tag name="PA" val="v5.2.9"/>
</p:tagLst>
</file>

<file path=ppt/tags/tag31.xml><?xml version="1.0" encoding="utf-8"?>
<p:tagLst xmlns:a="http://schemas.openxmlformats.org/drawingml/2006/main" xmlns:r="http://schemas.openxmlformats.org/officeDocument/2006/relationships" xmlns:p="http://schemas.openxmlformats.org/presentationml/2006/main">
  <p:tag name="PA" val="v5.2.9"/>
</p:tagLst>
</file>

<file path=ppt/tags/tag32.xml><?xml version="1.0" encoding="utf-8"?>
<p:tagLst xmlns:a="http://schemas.openxmlformats.org/drawingml/2006/main" xmlns:r="http://schemas.openxmlformats.org/officeDocument/2006/relationships" xmlns:p="http://schemas.openxmlformats.org/presentationml/2006/main">
  <p:tag name="PA" val="v5.2.9"/>
</p:tagLst>
</file>

<file path=ppt/tags/tag33.xml><?xml version="1.0" encoding="utf-8"?>
<p:tagLst xmlns:a="http://schemas.openxmlformats.org/drawingml/2006/main" xmlns:r="http://schemas.openxmlformats.org/officeDocument/2006/relationships" xmlns:p="http://schemas.openxmlformats.org/presentationml/2006/main">
  <p:tag name="PA" val="v5.2.9"/>
</p:tagLst>
</file>

<file path=ppt/tags/tag34.xml><?xml version="1.0" encoding="utf-8"?>
<p:tagLst xmlns:a="http://schemas.openxmlformats.org/drawingml/2006/main" xmlns:r="http://schemas.openxmlformats.org/officeDocument/2006/relationships" xmlns:p="http://schemas.openxmlformats.org/presentationml/2006/main">
  <p:tag name="PA" val="v5.2.9"/>
</p:tagLst>
</file>

<file path=ppt/tags/tag35.xml><?xml version="1.0" encoding="utf-8"?>
<p:tagLst xmlns:a="http://schemas.openxmlformats.org/drawingml/2006/main" xmlns:r="http://schemas.openxmlformats.org/officeDocument/2006/relationships" xmlns:p="http://schemas.openxmlformats.org/presentationml/2006/main">
  <p:tag name="PA" val="v5.2.9"/>
</p:tagLst>
</file>

<file path=ppt/tags/tag36.xml><?xml version="1.0" encoding="utf-8"?>
<p:tagLst xmlns:a="http://schemas.openxmlformats.org/drawingml/2006/main" xmlns:r="http://schemas.openxmlformats.org/officeDocument/2006/relationships" xmlns:p="http://schemas.openxmlformats.org/presentationml/2006/main">
  <p:tag name="PA" val="v5.2.9"/>
</p:tagLst>
</file>

<file path=ppt/tags/tag37.xml><?xml version="1.0" encoding="utf-8"?>
<p:tagLst xmlns:a="http://schemas.openxmlformats.org/drawingml/2006/main" xmlns:r="http://schemas.openxmlformats.org/officeDocument/2006/relationships" xmlns:p="http://schemas.openxmlformats.org/presentationml/2006/main">
  <p:tag name="PA" val="v5.2.9"/>
</p:tagLst>
</file>

<file path=ppt/tags/tag38.xml><?xml version="1.0" encoding="utf-8"?>
<p:tagLst xmlns:a="http://schemas.openxmlformats.org/drawingml/2006/main" xmlns:r="http://schemas.openxmlformats.org/officeDocument/2006/relationships" xmlns:p="http://schemas.openxmlformats.org/presentationml/2006/main">
  <p:tag name="PA" val="v5.2.9"/>
</p:tagLst>
</file>

<file path=ppt/tags/tag39.xml><?xml version="1.0" encoding="utf-8"?>
<p:tagLst xmlns:a="http://schemas.openxmlformats.org/drawingml/2006/main" xmlns:r="http://schemas.openxmlformats.org/officeDocument/2006/relationships" xmlns:p="http://schemas.openxmlformats.org/presentationml/2006/main">
  <p:tag name="PA" val="v5.2.9"/>
</p:tagLst>
</file>

<file path=ppt/tags/tag4.xml><?xml version="1.0" encoding="utf-8"?>
<p:tagLst xmlns:a="http://schemas.openxmlformats.org/drawingml/2006/main" xmlns:r="http://schemas.openxmlformats.org/officeDocument/2006/relationships" xmlns:p="http://schemas.openxmlformats.org/presentationml/2006/main">
  <p:tag name="PA" val="v5.2.8"/>
</p:tagLst>
</file>

<file path=ppt/tags/tag40.xml><?xml version="1.0" encoding="utf-8"?>
<p:tagLst xmlns:a="http://schemas.openxmlformats.org/drawingml/2006/main" xmlns:r="http://schemas.openxmlformats.org/officeDocument/2006/relationships" xmlns:p="http://schemas.openxmlformats.org/presentationml/2006/main">
  <p:tag name="PA" val="v5.2.9"/>
</p:tagLst>
</file>

<file path=ppt/tags/tag41.xml><?xml version="1.0" encoding="utf-8"?>
<p:tagLst xmlns:a="http://schemas.openxmlformats.org/drawingml/2006/main" xmlns:r="http://schemas.openxmlformats.org/officeDocument/2006/relationships" xmlns:p="http://schemas.openxmlformats.org/presentationml/2006/main">
  <p:tag name="PA" val="v5.2.9"/>
</p:tagLst>
</file>

<file path=ppt/tags/tag42.xml><?xml version="1.0" encoding="utf-8"?>
<p:tagLst xmlns:a="http://schemas.openxmlformats.org/drawingml/2006/main" xmlns:r="http://schemas.openxmlformats.org/officeDocument/2006/relationships" xmlns:p="http://schemas.openxmlformats.org/presentationml/2006/main">
  <p:tag name="PA" val="v5.2.9"/>
</p:tagLst>
</file>

<file path=ppt/tags/tag43.xml><?xml version="1.0" encoding="utf-8"?>
<p:tagLst xmlns:a="http://schemas.openxmlformats.org/drawingml/2006/main" xmlns:r="http://schemas.openxmlformats.org/officeDocument/2006/relationships" xmlns:p="http://schemas.openxmlformats.org/presentationml/2006/main">
  <p:tag name="PA" val="v5.2.9"/>
</p:tagLst>
</file>

<file path=ppt/tags/tag44.xml><?xml version="1.0" encoding="utf-8"?>
<p:tagLst xmlns:a="http://schemas.openxmlformats.org/drawingml/2006/main" xmlns:r="http://schemas.openxmlformats.org/officeDocument/2006/relationships" xmlns:p="http://schemas.openxmlformats.org/presentationml/2006/main">
  <p:tag name="PA" val="v5.2.9"/>
</p:tagLst>
</file>

<file path=ppt/tags/tag45.xml><?xml version="1.0" encoding="utf-8"?>
<p:tagLst xmlns:a="http://schemas.openxmlformats.org/drawingml/2006/main" xmlns:r="http://schemas.openxmlformats.org/officeDocument/2006/relationships" xmlns:p="http://schemas.openxmlformats.org/presentationml/2006/main">
  <p:tag name="PA" val="v5.2.9"/>
</p:tagLst>
</file>

<file path=ppt/tags/tag46.xml><?xml version="1.0" encoding="utf-8"?>
<p:tagLst xmlns:a="http://schemas.openxmlformats.org/drawingml/2006/main" xmlns:r="http://schemas.openxmlformats.org/officeDocument/2006/relationships" xmlns:p="http://schemas.openxmlformats.org/presentationml/2006/main">
  <p:tag name="PA" val="v5.2.9"/>
</p:tagLst>
</file>

<file path=ppt/tags/tag47.xml><?xml version="1.0" encoding="utf-8"?>
<p:tagLst xmlns:a="http://schemas.openxmlformats.org/drawingml/2006/main" xmlns:r="http://schemas.openxmlformats.org/officeDocument/2006/relationships" xmlns:p="http://schemas.openxmlformats.org/presentationml/2006/main">
  <p:tag name="PA" val="v5.2.9"/>
</p:tagLst>
</file>

<file path=ppt/tags/tag48.xml><?xml version="1.0" encoding="utf-8"?>
<p:tagLst xmlns:a="http://schemas.openxmlformats.org/drawingml/2006/main" xmlns:r="http://schemas.openxmlformats.org/officeDocument/2006/relationships" xmlns:p="http://schemas.openxmlformats.org/presentationml/2006/main">
  <p:tag name="PA" val="v5.2.9"/>
</p:tagLst>
</file>

<file path=ppt/tags/tag49.xml><?xml version="1.0" encoding="utf-8"?>
<p:tagLst xmlns:a="http://schemas.openxmlformats.org/drawingml/2006/main" xmlns:r="http://schemas.openxmlformats.org/officeDocument/2006/relationships" xmlns:p="http://schemas.openxmlformats.org/presentationml/2006/main">
  <p:tag name="PA" val="v5.2.9"/>
</p:tagLst>
</file>

<file path=ppt/tags/tag5.xml><?xml version="1.0" encoding="utf-8"?>
<p:tagLst xmlns:a="http://schemas.openxmlformats.org/drawingml/2006/main" xmlns:r="http://schemas.openxmlformats.org/officeDocument/2006/relationships" xmlns:p="http://schemas.openxmlformats.org/presentationml/2006/main">
  <p:tag name="PA" val="v5.2.8"/>
</p:tagLst>
</file>

<file path=ppt/tags/tag50.xml><?xml version="1.0" encoding="utf-8"?>
<p:tagLst xmlns:a="http://schemas.openxmlformats.org/drawingml/2006/main" xmlns:r="http://schemas.openxmlformats.org/officeDocument/2006/relationships" xmlns:p="http://schemas.openxmlformats.org/presentationml/2006/main">
  <p:tag name="PA" val="v5.2.9"/>
</p:tagLst>
</file>

<file path=ppt/tags/tag51.xml><?xml version="1.0" encoding="utf-8"?>
<p:tagLst xmlns:a="http://schemas.openxmlformats.org/drawingml/2006/main" xmlns:r="http://schemas.openxmlformats.org/officeDocument/2006/relationships" xmlns:p="http://schemas.openxmlformats.org/presentationml/2006/main">
  <p:tag name="PA" val="v5.2.9"/>
</p:tagLst>
</file>

<file path=ppt/tags/tag52.xml><?xml version="1.0" encoding="utf-8"?>
<p:tagLst xmlns:a="http://schemas.openxmlformats.org/drawingml/2006/main" xmlns:r="http://schemas.openxmlformats.org/officeDocument/2006/relationships" xmlns:p="http://schemas.openxmlformats.org/presentationml/2006/main">
  <p:tag name="PA" val="v5.2.9"/>
</p:tagLst>
</file>

<file path=ppt/tags/tag53.xml><?xml version="1.0" encoding="utf-8"?>
<p:tagLst xmlns:a="http://schemas.openxmlformats.org/drawingml/2006/main" xmlns:r="http://schemas.openxmlformats.org/officeDocument/2006/relationships" xmlns:p="http://schemas.openxmlformats.org/presentationml/2006/main">
  <p:tag name="PA" val="v5.2.9"/>
</p:tagLst>
</file>

<file path=ppt/tags/tag54.xml><?xml version="1.0" encoding="utf-8"?>
<p:tagLst xmlns:a="http://schemas.openxmlformats.org/drawingml/2006/main" xmlns:r="http://schemas.openxmlformats.org/officeDocument/2006/relationships" xmlns:p="http://schemas.openxmlformats.org/presentationml/2006/main">
  <p:tag name="PA" val="v5.2.8"/>
</p:tagLst>
</file>

<file path=ppt/tags/tag55.xml><?xml version="1.0" encoding="utf-8"?>
<p:tagLst xmlns:a="http://schemas.openxmlformats.org/drawingml/2006/main" xmlns:r="http://schemas.openxmlformats.org/officeDocument/2006/relationships" xmlns:p="http://schemas.openxmlformats.org/presentationml/2006/main">
  <p:tag name="PA" val="v5.2.9"/>
</p:tagLst>
</file>

<file path=ppt/tags/tag56.xml><?xml version="1.0" encoding="utf-8"?>
<p:tagLst xmlns:a="http://schemas.openxmlformats.org/drawingml/2006/main" xmlns:r="http://schemas.openxmlformats.org/officeDocument/2006/relationships" xmlns:p="http://schemas.openxmlformats.org/presentationml/2006/main">
  <p:tag name="PA" val="v5.2.9"/>
</p:tagLst>
</file>

<file path=ppt/tags/tag57.xml><?xml version="1.0" encoding="utf-8"?>
<p:tagLst xmlns:a="http://schemas.openxmlformats.org/drawingml/2006/main" xmlns:r="http://schemas.openxmlformats.org/officeDocument/2006/relationships" xmlns:p="http://schemas.openxmlformats.org/presentationml/2006/main">
  <p:tag name="PA" val="v5.2.9"/>
</p:tagLst>
</file>

<file path=ppt/tags/tag58.xml><?xml version="1.0" encoding="utf-8"?>
<p:tagLst xmlns:a="http://schemas.openxmlformats.org/drawingml/2006/main" xmlns:r="http://schemas.openxmlformats.org/officeDocument/2006/relationships" xmlns:p="http://schemas.openxmlformats.org/presentationml/2006/main">
  <p:tag name="PA" val="v5.2.9"/>
</p:tagLst>
</file>

<file path=ppt/tags/tag59.xml><?xml version="1.0" encoding="utf-8"?>
<p:tagLst xmlns:a="http://schemas.openxmlformats.org/drawingml/2006/main" xmlns:r="http://schemas.openxmlformats.org/officeDocument/2006/relationships" xmlns:p="http://schemas.openxmlformats.org/presentationml/2006/main">
  <p:tag name="PA" val="v5.2.9"/>
</p:tagLst>
</file>

<file path=ppt/tags/tag6.xml><?xml version="1.0" encoding="utf-8"?>
<p:tagLst xmlns:a="http://schemas.openxmlformats.org/drawingml/2006/main" xmlns:r="http://schemas.openxmlformats.org/officeDocument/2006/relationships" xmlns:p="http://schemas.openxmlformats.org/presentationml/2006/main">
  <p:tag name="PA" val="v5.2.8"/>
</p:tagLst>
</file>

<file path=ppt/tags/tag60.xml><?xml version="1.0" encoding="utf-8"?>
<p:tagLst xmlns:a="http://schemas.openxmlformats.org/drawingml/2006/main" xmlns:r="http://schemas.openxmlformats.org/officeDocument/2006/relationships" xmlns:p="http://schemas.openxmlformats.org/presentationml/2006/main">
  <p:tag name="PA" val="v5.2.9"/>
</p:tagLst>
</file>

<file path=ppt/tags/tag61.xml><?xml version="1.0" encoding="utf-8"?>
<p:tagLst xmlns:a="http://schemas.openxmlformats.org/drawingml/2006/main" xmlns:r="http://schemas.openxmlformats.org/officeDocument/2006/relationships" xmlns:p="http://schemas.openxmlformats.org/presentationml/2006/main">
  <p:tag name="PA" val="v5.2.9"/>
</p:tagLst>
</file>

<file path=ppt/tags/tag62.xml><?xml version="1.0" encoding="utf-8"?>
<p:tagLst xmlns:a="http://schemas.openxmlformats.org/drawingml/2006/main" xmlns:r="http://schemas.openxmlformats.org/officeDocument/2006/relationships" xmlns:p="http://schemas.openxmlformats.org/presentationml/2006/main">
  <p:tag name="PA" val="v5.2.9"/>
</p:tagLst>
</file>

<file path=ppt/tags/tag63.xml><?xml version="1.0" encoding="utf-8"?>
<p:tagLst xmlns:a="http://schemas.openxmlformats.org/drawingml/2006/main" xmlns:r="http://schemas.openxmlformats.org/officeDocument/2006/relationships" xmlns:p="http://schemas.openxmlformats.org/presentationml/2006/main">
  <p:tag name="PA" val="v5.2.9"/>
</p:tagLst>
</file>

<file path=ppt/tags/tag64.xml><?xml version="1.0" encoding="utf-8"?>
<p:tagLst xmlns:a="http://schemas.openxmlformats.org/drawingml/2006/main" xmlns:r="http://schemas.openxmlformats.org/officeDocument/2006/relationships" xmlns:p="http://schemas.openxmlformats.org/presentationml/2006/main">
  <p:tag name="PA" val="v5.2.9"/>
</p:tagLst>
</file>

<file path=ppt/tags/tag65.xml><?xml version="1.0" encoding="utf-8"?>
<p:tagLst xmlns:a="http://schemas.openxmlformats.org/drawingml/2006/main" xmlns:r="http://schemas.openxmlformats.org/officeDocument/2006/relationships" xmlns:p="http://schemas.openxmlformats.org/presentationml/2006/main">
  <p:tag name="PA" val="v5.2.9"/>
</p:tagLst>
</file>

<file path=ppt/tags/tag66.xml><?xml version="1.0" encoding="utf-8"?>
<p:tagLst xmlns:a="http://schemas.openxmlformats.org/drawingml/2006/main" xmlns:r="http://schemas.openxmlformats.org/officeDocument/2006/relationships" xmlns:p="http://schemas.openxmlformats.org/presentationml/2006/main">
  <p:tag name="PA" val="v5.2.9"/>
</p:tagLst>
</file>

<file path=ppt/tags/tag67.xml><?xml version="1.0" encoding="utf-8"?>
<p:tagLst xmlns:a="http://schemas.openxmlformats.org/drawingml/2006/main" xmlns:r="http://schemas.openxmlformats.org/officeDocument/2006/relationships" xmlns:p="http://schemas.openxmlformats.org/presentationml/2006/main">
  <p:tag name="PA" val="v5.2.9"/>
</p:tagLst>
</file>

<file path=ppt/tags/tag68.xml><?xml version="1.0" encoding="utf-8"?>
<p:tagLst xmlns:a="http://schemas.openxmlformats.org/drawingml/2006/main" xmlns:r="http://schemas.openxmlformats.org/officeDocument/2006/relationships" xmlns:p="http://schemas.openxmlformats.org/presentationml/2006/main">
  <p:tag name="PA" val="v5.2.9"/>
</p:tagLst>
</file>

<file path=ppt/tags/tag69.xml><?xml version="1.0" encoding="utf-8"?>
<p:tagLst xmlns:a="http://schemas.openxmlformats.org/drawingml/2006/main" xmlns:r="http://schemas.openxmlformats.org/officeDocument/2006/relationships" xmlns:p="http://schemas.openxmlformats.org/presentationml/2006/main">
  <p:tag name="PA" val="v5.2.9"/>
</p:tagLst>
</file>

<file path=ppt/tags/tag7.xml><?xml version="1.0" encoding="utf-8"?>
<p:tagLst xmlns:a="http://schemas.openxmlformats.org/drawingml/2006/main" xmlns:r="http://schemas.openxmlformats.org/officeDocument/2006/relationships" xmlns:p="http://schemas.openxmlformats.org/presentationml/2006/main">
  <p:tag name="PA" val="v5.2.8"/>
</p:tagLst>
</file>

<file path=ppt/tags/tag70.xml><?xml version="1.0" encoding="utf-8"?>
<p:tagLst xmlns:a="http://schemas.openxmlformats.org/drawingml/2006/main" xmlns:r="http://schemas.openxmlformats.org/officeDocument/2006/relationships" xmlns:p="http://schemas.openxmlformats.org/presentationml/2006/main">
  <p:tag name="PA" val="v5.2.9"/>
</p:tagLst>
</file>

<file path=ppt/tags/tag71.xml><?xml version="1.0" encoding="utf-8"?>
<p:tagLst xmlns:a="http://schemas.openxmlformats.org/drawingml/2006/main" xmlns:r="http://schemas.openxmlformats.org/officeDocument/2006/relationships" xmlns:p="http://schemas.openxmlformats.org/presentationml/2006/main">
  <p:tag name="PA" val="v5.2.9"/>
</p:tagLst>
</file>

<file path=ppt/tags/tag72.xml><?xml version="1.0" encoding="utf-8"?>
<p:tagLst xmlns:a="http://schemas.openxmlformats.org/drawingml/2006/main" xmlns:r="http://schemas.openxmlformats.org/officeDocument/2006/relationships" xmlns:p="http://schemas.openxmlformats.org/presentationml/2006/main">
  <p:tag name="PA" val="v5.2.9"/>
</p:tagLst>
</file>

<file path=ppt/tags/tag73.xml><?xml version="1.0" encoding="utf-8"?>
<p:tagLst xmlns:a="http://schemas.openxmlformats.org/drawingml/2006/main" xmlns:r="http://schemas.openxmlformats.org/officeDocument/2006/relationships" xmlns:p="http://schemas.openxmlformats.org/presentationml/2006/main">
  <p:tag name="PA" val="v5.2.9"/>
</p:tagLst>
</file>

<file path=ppt/tags/tag74.xml><?xml version="1.0" encoding="utf-8"?>
<p:tagLst xmlns:a="http://schemas.openxmlformats.org/drawingml/2006/main" xmlns:r="http://schemas.openxmlformats.org/officeDocument/2006/relationships" xmlns:p="http://schemas.openxmlformats.org/presentationml/2006/main">
  <p:tag name="PA" val="v5.2.9"/>
</p:tagLst>
</file>

<file path=ppt/tags/tag75.xml><?xml version="1.0" encoding="utf-8"?>
<p:tagLst xmlns:a="http://schemas.openxmlformats.org/drawingml/2006/main" xmlns:r="http://schemas.openxmlformats.org/officeDocument/2006/relationships" xmlns:p="http://schemas.openxmlformats.org/presentationml/2006/main">
  <p:tag name="PA" val="v5.2.9"/>
</p:tagLst>
</file>

<file path=ppt/tags/tag76.xml><?xml version="1.0" encoding="utf-8"?>
<p:tagLst xmlns:a="http://schemas.openxmlformats.org/drawingml/2006/main" xmlns:r="http://schemas.openxmlformats.org/officeDocument/2006/relationships" xmlns:p="http://schemas.openxmlformats.org/presentationml/2006/main">
  <p:tag name="PA" val="v5.2.9"/>
</p:tagLst>
</file>

<file path=ppt/tags/tag77.xml><?xml version="1.0" encoding="utf-8"?>
<p:tagLst xmlns:a="http://schemas.openxmlformats.org/drawingml/2006/main" xmlns:r="http://schemas.openxmlformats.org/officeDocument/2006/relationships" xmlns:p="http://schemas.openxmlformats.org/presentationml/2006/main">
  <p:tag name="PA" val="v5.2.9"/>
</p:tagLst>
</file>

<file path=ppt/tags/tag78.xml><?xml version="1.0" encoding="utf-8"?>
<p:tagLst xmlns:a="http://schemas.openxmlformats.org/drawingml/2006/main" xmlns:r="http://schemas.openxmlformats.org/officeDocument/2006/relationships" xmlns:p="http://schemas.openxmlformats.org/presentationml/2006/main">
  <p:tag name="PA" val="v5.2.9"/>
</p:tagLst>
</file>

<file path=ppt/tags/tag79.xml><?xml version="1.0" encoding="utf-8"?>
<p:tagLst xmlns:a="http://schemas.openxmlformats.org/drawingml/2006/main" xmlns:r="http://schemas.openxmlformats.org/officeDocument/2006/relationships" xmlns:p="http://schemas.openxmlformats.org/presentationml/2006/main">
  <p:tag name="PA" val="v5.2.9"/>
</p:tagLst>
</file>

<file path=ppt/tags/tag8.xml><?xml version="1.0" encoding="utf-8"?>
<p:tagLst xmlns:a="http://schemas.openxmlformats.org/drawingml/2006/main" xmlns:r="http://schemas.openxmlformats.org/officeDocument/2006/relationships" xmlns:p="http://schemas.openxmlformats.org/presentationml/2006/main">
  <p:tag name="PA" val="v5.2.8"/>
</p:tagLst>
</file>

<file path=ppt/tags/tag80.xml><?xml version="1.0" encoding="utf-8"?>
<p:tagLst xmlns:a="http://schemas.openxmlformats.org/drawingml/2006/main" xmlns:r="http://schemas.openxmlformats.org/officeDocument/2006/relationships" xmlns:p="http://schemas.openxmlformats.org/presentationml/2006/main">
  <p:tag name="PA" val="v5.2.9"/>
</p:tagLst>
</file>

<file path=ppt/tags/tag81.xml><?xml version="1.0" encoding="utf-8"?>
<p:tagLst xmlns:a="http://schemas.openxmlformats.org/drawingml/2006/main" xmlns:r="http://schemas.openxmlformats.org/officeDocument/2006/relationships" xmlns:p="http://schemas.openxmlformats.org/presentationml/2006/main">
  <p:tag name="PA" val="v5.2.9"/>
</p:tagLst>
</file>

<file path=ppt/tags/tag82.xml><?xml version="1.0" encoding="utf-8"?>
<p:tagLst xmlns:a="http://schemas.openxmlformats.org/drawingml/2006/main" xmlns:r="http://schemas.openxmlformats.org/officeDocument/2006/relationships" xmlns:p="http://schemas.openxmlformats.org/presentationml/2006/main">
  <p:tag name="PA" val="v5.2.9"/>
</p:tagLst>
</file>

<file path=ppt/tags/tag83.xml><?xml version="1.0" encoding="utf-8"?>
<p:tagLst xmlns:a="http://schemas.openxmlformats.org/drawingml/2006/main" xmlns:r="http://schemas.openxmlformats.org/officeDocument/2006/relationships" xmlns:p="http://schemas.openxmlformats.org/presentationml/2006/main">
  <p:tag name="PA" val="v5.2.9"/>
</p:tagLst>
</file>

<file path=ppt/tags/tag84.xml><?xml version="1.0" encoding="utf-8"?>
<p:tagLst xmlns:a="http://schemas.openxmlformats.org/drawingml/2006/main" xmlns:r="http://schemas.openxmlformats.org/officeDocument/2006/relationships" xmlns:p="http://schemas.openxmlformats.org/presentationml/2006/main">
  <p:tag name="PA" val="v5.2.9"/>
</p:tagLst>
</file>

<file path=ppt/tags/tag85.xml><?xml version="1.0" encoding="utf-8"?>
<p:tagLst xmlns:a="http://schemas.openxmlformats.org/drawingml/2006/main" xmlns:r="http://schemas.openxmlformats.org/officeDocument/2006/relationships" xmlns:p="http://schemas.openxmlformats.org/presentationml/2006/main">
  <p:tag name="PA" val="v5.2.9"/>
</p:tagLst>
</file>

<file path=ppt/tags/tag86.xml><?xml version="1.0" encoding="utf-8"?>
<p:tagLst xmlns:a="http://schemas.openxmlformats.org/drawingml/2006/main" xmlns:r="http://schemas.openxmlformats.org/officeDocument/2006/relationships" xmlns:p="http://schemas.openxmlformats.org/presentationml/2006/main">
  <p:tag name="PA" val="v5.2.9"/>
</p:tagLst>
</file>

<file path=ppt/tags/tag87.xml><?xml version="1.0" encoding="utf-8"?>
<p:tagLst xmlns:a="http://schemas.openxmlformats.org/drawingml/2006/main" xmlns:r="http://schemas.openxmlformats.org/officeDocument/2006/relationships" xmlns:p="http://schemas.openxmlformats.org/presentationml/2006/main">
  <p:tag name="PA" val="v5.2.9"/>
</p:tagLst>
</file>

<file path=ppt/tags/tag88.xml><?xml version="1.0" encoding="utf-8"?>
<p:tagLst xmlns:a="http://schemas.openxmlformats.org/drawingml/2006/main" xmlns:r="http://schemas.openxmlformats.org/officeDocument/2006/relationships" xmlns:p="http://schemas.openxmlformats.org/presentationml/2006/main">
  <p:tag name="PA" val="v5.2.9"/>
</p:tagLst>
</file>

<file path=ppt/tags/tag89.xml><?xml version="1.0" encoding="utf-8"?>
<p:tagLst xmlns:a="http://schemas.openxmlformats.org/drawingml/2006/main" xmlns:r="http://schemas.openxmlformats.org/officeDocument/2006/relationships" xmlns:p="http://schemas.openxmlformats.org/presentationml/2006/main">
  <p:tag name="PA" val="v5.2.9"/>
</p:tagLst>
</file>

<file path=ppt/tags/tag9.xml><?xml version="1.0" encoding="utf-8"?>
<p:tagLst xmlns:a="http://schemas.openxmlformats.org/drawingml/2006/main" xmlns:r="http://schemas.openxmlformats.org/officeDocument/2006/relationships" xmlns:p="http://schemas.openxmlformats.org/presentationml/2006/main">
  <p:tag name="PA" val="v5.2.8"/>
</p:tagLst>
</file>

<file path=ppt/tags/tag90.xml><?xml version="1.0" encoding="utf-8"?>
<p:tagLst xmlns:a="http://schemas.openxmlformats.org/drawingml/2006/main" xmlns:r="http://schemas.openxmlformats.org/officeDocument/2006/relationships" xmlns:p="http://schemas.openxmlformats.org/presentationml/2006/main">
  <p:tag name="PA" val="v5.2.9"/>
</p:tagLst>
</file>

<file path=ppt/tags/tag91.xml><?xml version="1.0" encoding="utf-8"?>
<p:tagLst xmlns:a="http://schemas.openxmlformats.org/drawingml/2006/main" xmlns:r="http://schemas.openxmlformats.org/officeDocument/2006/relationships" xmlns:p="http://schemas.openxmlformats.org/presentationml/2006/main">
  <p:tag name="PA" val="v5.2.9"/>
</p:tagLst>
</file>

<file path=ppt/tags/tag92.xml><?xml version="1.0" encoding="utf-8"?>
<p:tagLst xmlns:a="http://schemas.openxmlformats.org/drawingml/2006/main" xmlns:r="http://schemas.openxmlformats.org/officeDocument/2006/relationships" xmlns:p="http://schemas.openxmlformats.org/presentationml/2006/main">
  <p:tag name="PA" val="v5.2.9"/>
</p:tagLst>
</file>

<file path=ppt/tags/tag93.xml><?xml version="1.0" encoding="utf-8"?>
<p:tagLst xmlns:a="http://schemas.openxmlformats.org/drawingml/2006/main" xmlns:r="http://schemas.openxmlformats.org/officeDocument/2006/relationships" xmlns:p="http://schemas.openxmlformats.org/presentationml/2006/main">
  <p:tag name="PA" val="v5.2.9"/>
</p:tagLst>
</file>

<file path=ppt/tags/tag94.xml><?xml version="1.0" encoding="utf-8"?>
<p:tagLst xmlns:a="http://schemas.openxmlformats.org/drawingml/2006/main" xmlns:r="http://schemas.openxmlformats.org/officeDocument/2006/relationships" xmlns:p="http://schemas.openxmlformats.org/presentationml/2006/main">
  <p:tag name="PA" val="v5.2.9"/>
</p:tagLst>
</file>

<file path=ppt/tags/tag95.xml><?xml version="1.0" encoding="utf-8"?>
<p:tagLst xmlns:a="http://schemas.openxmlformats.org/drawingml/2006/main" xmlns:r="http://schemas.openxmlformats.org/officeDocument/2006/relationships" xmlns:p="http://schemas.openxmlformats.org/presentationml/2006/main">
  <p:tag name="PA" val="v5.2.9"/>
</p:tagLst>
</file>

<file path=ppt/tags/tag96.xml><?xml version="1.0" encoding="utf-8"?>
<p:tagLst xmlns:a="http://schemas.openxmlformats.org/drawingml/2006/main" xmlns:r="http://schemas.openxmlformats.org/officeDocument/2006/relationships" xmlns:p="http://schemas.openxmlformats.org/presentationml/2006/main">
  <p:tag name="PA" val="v5.2.9"/>
</p:tagLst>
</file>

<file path=ppt/tags/tag97.xml><?xml version="1.0" encoding="utf-8"?>
<p:tagLst xmlns:a="http://schemas.openxmlformats.org/drawingml/2006/main" xmlns:r="http://schemas.openxmlformats.org/officeDocument/2006/relationships" xmlns:p="http://schemas.openxmlformats.org/presentationml/2006/main">
  <p:tag name="PA" val="v5.2.9"/>
</p:tagLst>
</file>

<file path=ppt/tags/tag98.xml><?xml version="1.0" encoding="utf-8"?>
<p:tagLst xmlns:a="http://schemas.openxmlformats.org/drawingml/2006/main" xmlns:r="http://schemas.openxmlformats.org/officeDocument/2006/relationships" xmlns:p="http://schemas.openxmlformats.org/presentationml/2006/main">
  <p:tag name="PA" val="v5.2.9"/>
</p:tagLst>
</file>

<file path=ppt/tags/tag99.xml><?xml version="1.0" encoding="utf-8"?>
<p:tagLst xmlns:a="http://schemas.openxmlformats.org/drawingml/2006/main" xmlns:r="http://schemas.openxmlformats.org/officeDocument/2006/relationships" xmlns:p="http://schemas.openxmlformats.org/presentationml/2006/main">
  <p:tag name="PA" val="v5.2.9"/>
</p:tagLst>
</file>

<file path=ppt/theme/theme1.xml><?xml version="1.0" encoding="utf-8"?>
<a:theme xmlns:a="http://schemas.openxmlformats.org/drawingml/2006/main" name="涂豆思">
  <a:themeElements>
    <a:clrScheme name="涂豆思">
      <a:dk1>
        <a:sysClr val="windowText" lastClr="000000"/>
      </a:dk1>
      <a:lt1>
        <a:sysClr val="window" lastClr="FFFFFF"/>
      </a:lt1>
      <a:dk2>
        <a:srgbClr val="44546A"/>
      </a:dk2>
      <a:lt2>
        <a:srgbClr val="E7E6E6"/>
      </a:lt2>
      <a:accent1>
        <a:srgbClr val="C00000"/>
      </a:accent1>
      <a:accent2>
        <a:srgbClr val="FFEDC2"/>
      </a:accent2>
      <a:accent3>
        <a:srgbClr val="A5A5A5"/>
      </a:accent3>
      <a:accent4>
        <a:srgbClr val="C00000"/>
      </a:accent4>
      <a:accent5>
        <a:srgbClr val="7F7F7F"/>
      </a:accent5>
      <a:accent6>
        <a:srgbClr val="FFEDC2"/>
      </a:accent6>
      <a:hlink>
        <a:srgbClr val="C00000"/>
      </a:hlink>
      <a:folHlink>
        <a:srgbClr val="C00000"/>
      </a:folHlink>
    </a:clrScheme>
    <a:fontScheme name="2xwfpvsj">
      <a:majorFont>
        <a:latin typeface="三极正极黑简体"/>
        <a:ea typeface="三极正极黑简体"/>
        <a:cs typeface=""/>
      </a:majorFont>
      <a:minorFont>
        <a:latin typeface="三极正极黑简体"/>
        <a:ea typeface="三极正极黑简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C00000"/>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3740</Words>
  <Application>Microsoft Office PowerPoint</Application>
  <PresentationFormat>宽屏</PresentationFormat>
  <Paragraphs>258</Paragraphs>
  <Slides>35</Slides>
  <Notes>25</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35</vt:i4>
      </vt:variant>
    </vt:vector>
  </HeadingPairs>
  <TitlesOfParts>
    <vt:vector size="40" baseType="lpstr">
      <vt:lpstr>等线</vt:lpstr>
      <vt:lpstr>三极正极黑简体</vt:lpstr>
      <vt:lpstr>Arial</vt:lpstr>
      <vt:lpstr>Wingdings</vt:lpstr>
      <vt:lpstr>涂豆思</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2019-11-16T01:53:03Z</dcterms:created>
  <dcterms:modified xsi:type="dcterms:W3CDTF">2022-09-15T14:16:20Z</dcterms:modified>
</cp:coreProperties>
</file>